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296400"/>
  <p:embeddedFontLst>
    <p:embeddedFont>
      <p:font typeface="Tahom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1" roundtripDataSignature="AMtx7mhAcpLZZyFBtd8v7/fp+2Wviccg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7f7ae2ebd_0_0:notes"/>
          <p:cNvSpPr txBox="1"/>
          <p:nvPr>
            <p:ph idx="1" type="body"/>
          </p:nvPr>
        </p:nvSpPr>
        <p:spPr>
          <a:xfrm>
            <a:off x="685800" y="4415775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07f7ae2ebd_0_0:notes"/>
          <p:cNvSpPr/>
          <p:nvPr>
            <p:ph idx="2" type="sldImg"/>
          </p:nvPr>
        </p:nvSpPr>
        <p:spPr>
          <a:xfrm>
            <a:off x="1143225" y="697225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5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7f7ae2ebd_0_4:notes"/>
          <p:cNvSpPr/>
          <p:nvPr>
            <p:ph idx="2" type="sldImg"/>
          </p:nvPr>
        </p:nvSpPr>
        <p:spPr>
          <a:xfrm>
            <a:off x="1143225" y="697225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07f7ae2ebd_0_4:notes"/>
          <p:cNvSpPr txBox="1"/>
          <p:nvPr>
            <p:ph idx="1" type="body"/>
          </p:nvPr>
        </p:nvSpPr>
        <p:spPr>
          <a:xfrm>
            <a:off x="685800" y="4415775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85800" y="4415775"/>
            <a:ext cx="54864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1143225" y="697225"/>
            <a:ext cx="45722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31" name="Google Shape;31;p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37" name="Google Shape;37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38" name="Google Shape;38;p2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9" name="Google Shape;49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0" name="Google Shape;50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1" name="Google Shape;51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2" name="Google Shape;52;p2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58" name="Google Shape;58;p30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59" name="Google Shape;59;p3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7f7ae2ebd_0_0"/>
          <p:cNvSpPr txBox="1"/>
          <p:nvPr/>
        </p:nvSpPr>
        <p:spPr>
          <a:xfrm>
            <a:off x="1066800" y="2346325"/>
            <a:ext cx="70422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ahoma"/>
              <a:buNone/>
            </a:pPr>
            <a:r>
              <a:rPr b="1" i="0" lang="en-US" sz="8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XEROPHYTES</a:t>
            </a:r>
            <a:endParaRPr b="1" i="0" sz="8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ahoma"/>
              <a:buNone/>
            </a:pPr>
            <a:r>
              <a:t/>
            </a:r>
            <a:endParaRPr b="1" sz="8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ahoma"/>
              <a:buNone/>
            </a:pPr>
            <a:r>
              <a:rPr lang="en-US" sz="4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G.Swapna</a:t>
            </a:r>
            <a:endParaRPr sz="4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ahoma"/>
              <a:buNone/>
            </a:pPr>
            <a:r>
              <a:rPr lang="en-US" sz="4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Lecturer in Botany</a:t>
            </a:r>
            <a:endParaRPr sz="4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microscopy-uk.org.uk/mag/imgdec98/eurma125.jpg" id="216" name="Google Shape;2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169323"/>
            <a:ext cx="7772401" cy="5702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5"/>
          <p:cNvSpPr/>
          <p:nvPr/>
        </p:nvSpPr>
        <p:spPr>
          <a:xfrm>
            <a:off x="2094825" y="0"/>
            <a:ext cx="4766100" cy="1329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Internal Section view </a:t>
            </a:r>
            <a:endParaRPr b="1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microscopy-uk.org.uk/mag/imgdec98/eurma200.jpg" id="222" name="Google Shape;2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967347"/>
            <a:ext cx="7696200" cy="48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6"/>
          <p:cNvSpPr/>
          <p:nvPr/>
        </p:nvSpPr>
        <p:spPr>
          <a:xfrm>
            <a:off x="2094825" y="0"/>
            <a:ext cx="4766100" cy="1329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Internal Section view </a:t>
            </a:r>
            <a:endParaRPr b="1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nhm.ac.uk/hosted_sites/quekett/Marram2.jpg" id="228" name="Google Shape;2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77450"/>
            <a:ext cx="9144000" cy="44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7"/>
          <p:cNvSpPr txBox="1"/>
          <p:nvPr/>
        </p:nvSpPr>
        <p:spPr>
          <a:xfrm>
            <a:off x="2286000" y="17145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17"/>
          <p:cNvSpPr/>
          <p:nvPr/>
        </p:nvSpPr>
        <p:spPr>
          <a:xfrm>
            <a:off x="2188950" y="568025"/>
            <a:ext cx="4766100" cy="1329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/>
              <a:t>Internal Section view </a:t>
            </a:r>
            <a:endParaRPr b="1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7f7ae2ebd_0_4"/>
          <p:cNvSpPr/>
          <p:nvPr/>
        </p:nvSpPr>
        <p:spPr>
          <a:xfrm>
            <a:off x="2953800" y="2764050"/>
            <a:ext cx="3893100" cy="1329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/>
              <a:t>Thank You</a:t>
            </a:r>
            <a:endParaRPr b="1" sz="5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0" y="533400"/>
            <a:ext cx="9144000" cy="6122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ahoma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Plant adaptations to habitats</a:t>
            </a:r>
            <a:endParaRPr b="0" i="0" sz="3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Plants in different habitats possess different adaptations: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Mesophytes</a:t>
            </a:r>
            <a:r>
              <a:rPr b="1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	plants adapted to a habitat with adequate  			water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Xerophytes</a:t>
            </a:r>
            <a:r>
              <a:rPr b="1" i="0" lang="en-US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	plants adapted to a dry habitat 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sng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Halophytes</a:t>
            </a:r>
            <a:r>
              <a:rPr b="1" i="0" lang="en-US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	plants adapted to a salty habitat 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sng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Hydrophytes</a:t>
            </a:r>
            <a:r>
              <a:rPr b="1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plants adapted to a freshwater habitat 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-2286000" y="21971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304800" y="3048000"/>
            <a:ext cx="8686800" cy="2465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Stomata sunken in pits creates local humidity/decreases exposure to air currents;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Presence of hairs creates local humidity next to leaf/decreases exposure to air currents by reducing flow around stomata;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Thick waxy cuticle makes more waterproof impermeable to water; </a:t>
            </a:r>
            <a:endParaRPr/>
          </a:p>
        </p:txBody>
      </p:sp>
      <p:sp>
        <p:nvSpPr>
          <p:cNvPr id="97" name="Google Shape;97;p5"/>
          <p:cNvSpPr txBox="1"/>
          <p:nvPr/>
        </p:nvSpPr>
        <p:spPr>
          <a:xfrm>
            <a:off x="0" y="-76200"/>
            <a:ext cx="88392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Xerophytes possess some or all of these adaptations to prevent excessive water loss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0" y="-76200"/>
            <a:ext cx="88392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Xerophytes possess some or all of these adaptations to prevent excessive water loss cont.</a:t>
            </a:r>
            <a:endParaRPr/>
          </a:p>
        </p:txBody>
      </p:sp>
      <p:sp>
        <p:nvSpPr>
          <p:cNvPr id="104" name="Google Shape;104;p6"/>
          <p:cNvSpPr txBox="1"/>
          <p:nvPr/>
        </p:nvSpPr>
        <p:spPr>
          <a:xfrm>
            <a:off x="304800" y="2895600"/>
            <a:ext cx="8686800" cy="2465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Stomata on inside of rolled leaf creates local humidity/decreases exposure to air currents because water vapour evaporates into air space rather than atmosphere e.g. British Marram grass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Fewer stomata decreases transpiration as this is where water is lost;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7"/>
          <p:cNvGrpSpPr/>
          <p:nvPr/>
        </p:nvGrpSpPr>
        <p:grpSpPr>
          <a:xfrm>
            <a:off x="152400" y="990600"/>
            <a:ext cx="8763000" cy="5715000"/>
            <a:chOff x="-3" y="-3"/>
            <a:chExt cx="4206" cy="3920"/>
          </a:xfrm>
        </p:grpSpPr>
        <p:grpSp>
          <p:nvGrpSpPr>
            <p:cNvPr id="110" name="Google Shape;110;p7"/>
            <p:cNvGrpSpPr/>
            <p:nvPr/>
          </p:nvGrpSpPr>
          <p:grpSpPr>
            <a:xfrm>
              <a:off x="0" y="0"/>
              <a:ext cx="4200" cy="3914"/>
              <a:chOff x="0" y="0"/>
              <a:chExt cx="4200" cy="3914"/>
            </a:xfrm>
          </p:grpSpPr>
          <p:grpSp>
            <p:nvGrpSpPr>
              <p:cNvPr id="111" name="Google Shape;111;p7"/>
              <p:cNvGrpSpPr/>
              <p:nvPr/>
            </p:nvGrpSpPr>
            <p:grpSpPr>
              <a:xfrm>
                <a:off x="0" y="0"/>
                <a:ext cx="1245" cy="403"/>
                <a:chOff x="0" y="0"/>
                <a:chExt cx="1245" cy="403"/>
              </a:xfrm>
            </p:grpSpPr>
            <p:sp>
              <p:nvSpPr>
                <p:cNvPr id="112" name="Google Shape;112;p7"/>
                <p:cNvSpPr txBox="1"/>
                <p:nvPr/>
              </p:nvSpPr>
              <p:spPr>
                <a:xfrm>
                  <a:off x="43" y="0"/>
                  <a:ext cx="1159" cy="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Adaptation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3" name="Google Shape;113;p7"/>
                <p:cNvSpPr txBox="1"/>
                <p:nvPr/>
              </p:nvSpPr>
              <p:spPr>
                <a:xfrm>
                  <a:off x="0" y="0"/>
                  <a:ext cx="1245" cy="403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14" name="Google Shape;114;p7"/>
              <p:cNvGrpSpPr/>
              <p:nvPr/>
            </p:nvGrpSpPr>
            <p:grpSpPr>
              <a:xfrm>
                <a:off x="1245" y="0"/>
                <a:ext cx="1598" cy="403"/>
                <a:chOff x="1245" y="0"/>
                <a:chExt cx="1598" cy="403"/>
              </a:xfrm>
            </p:grpSpPr>
            <p:sp>
              <p:nvSpPr>
                <p:cNvPr id="115" name="Google Shape;115;p7"/>
                <p:cNvSpPr txBox="1"/>
                <p:nvPr/>
              </p:nvSpPr>
              <p:spPr>
                <a:xfrm>
                  <a:off x="1288" y="0"/>
                  <a:ext cx="1512" cy="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How it works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6" name="Google Shape;116;p7"/>
                <p:cNvSpPr txBox="1"/>
                <p:nvPr/>
              </p:nvSpPr>
              <p:spPr>
                <a:xfrm>
                  <a:off x="1245" y="0"/>
                  <a:ext cx="1598" cy="403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17" name="Google Shape;117;p7"/>
              <p:cNvGrpSpPr/>
              <p:nvPr/>
            </p:nvGrpSpPr>
            <p:grpSpPr>
              <a:xfrm>
                <a:off x="2843" y="0"/>
                <a:ext cx="1357" cy="403"/>
                <a:chOff x="2843" y="0"/>
                <a:chExt cx="1357" cy="403"/>
              </a:xfrm>
            </p:grpSpPr>
            <p:sp>
              <p:nvSpPr>
                <p:cNvPr id="118" name="Google Shape;118;p7"/>
                <p:cNvSpPr txBox="1"/>
                <p:nvPr/>
              </p:nvSpPr>
              <p:spPr>
                <a:xfrm>
                  <a:off x="2886" y="0"/>
                  <a:ext cx="1271" cy="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1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Example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9" name="Google Shape;119;p7"/>
                <p:cNvSpPr txBox="1"/>
                <p:nvPr/>
              </p:nvSpPr>
              <p:spPr>
                <a:xfrm>
                  <a:off x="2843" y="0"/>
                  <a:ext cx="1357" cy="403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20" name="Google Shape;120;p7"/>
              <p:cNvGrpSpPr/>
              <p:nvPr/>
            </p:nvGrpSpPr>
            <p:grpSpPr>
              <a:xfrm>
                <a:off x="0" y="403"/>
                <a:ext cx="1245" cy="518"/>
                <a:chOff x="0" y="403"/>
                <a:chExt cx="1245" cy="518"/>
              </a:xfrm>
            </p:grpSpPr>
            <p:sp>
              <p:nvSpPr>
                <p:cNvPr id="121" name="Google Shape;121;p7"/>
                <p:cNvSpPr txBox="1"/>
                <p:nvPr/>
              </p:nvSpPr>
              <p:spPr>
                <a:xfrm>
                  <a:off x="43" y="403"/>
                  <a:ext cx="1159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sng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thick</a:t>
                  </a: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cuticle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2" name="Google Shape;122;p7"/>
                <p:cNvSpPr txBox="1"/>
                <p:nvPr/>
              </p:nvSpPr>
              <p:spPr>
                <a:xfrm>
                  <a:off x="0" y="403"/>
                  <a:ext cx="1245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23" name="Google Shape;123;p7"/>
              <p:cNvGrpSpPr/>
              <p:nvPr/>
            </p:nvGrpSpPr>
            <p:grpSpPr>
              <a:xfrm>
                <a:off x="1245" y="403"/>
                <a:ext cx="1598" cy="518"/>
                <a:chOff x="1245" y="403"/>
                <a:chExt cx="1598" cy="518"/>
              </a:xfrm>
            </p:grpSpPr>
            <p:sp>
              <p:nvSpPr>
                <p:cNvPr id="124" name="Google Shape;124;p7"/>
                <p:cNvSpPr txBox="1"/>
                <p:nvPr/>
              </p:nvSpPr>
              <p:spPr>
                <a:xfrm>
                  <a:off x="1288" y="403"/>
                  <a:ext cx="1512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Tahoma"/>
                    <a:buNone/>
                  </a:pPr>
                  <a:r>
                    <a:rPr b="0" i="0" lang="en-US" sz="16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stops uncontrolled evaporation through leaf cells</a:t>
                  </a:r>
                  <a:endParaRPr b="0" i="0" sz="1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5" name="Google Shape;125;p7"/>
                <p:cNvSpPr txBox="1"/>
                <p:nvPr/>
              </p:nvSpPr>
              <p:spPr>
                <a:xfrm>
                  <a:off x="1245" y="403"/>
                  <a:ext cx="1598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26" name="Google Shape;126;p7"/>
              <p:cNvGrpSpPr/>
              <p:nvPr/>
            </p:nvGrpSpPr>
            <p:grpSpPr>
              <a:xfrm>
                <a:off x="2843" y="403"/>
                <a:ext cx="1357" cy="518"/>
                <a:chOff x="2843" y="403"/>
                <a:chExt cx="1357" cy="518"/>
              </a:xfrm>
            </p:grpSpPr>
            <p:sp>
              <p:nvSpPr>
                <p:cNvPr id="127" name="Google Shape;127;p7"/>
                <p:cNvSpPr txBox="1"/>
                <p:nvPr/>
              </p:nvSpPr>
              <p:spPr>
                <a:xfrm>
                  <a:off x="2886" y="403"/>
                  <a:ext cx="1271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Times New Roman"/>
                    <a:buNone/>
                  </a:pPr>
                  <a:r>
                    <a:rPr b="0" i="0" lang="en-US" sz="16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8" name="Google Shape;128;p7"/>
                <p:cNvSpPr txBox="1"/>
                <p:nvPr/>
              </p:nvSpPr>
              <p:spPr>
                <a:xfrm>
                  <a:off x="2843" y="403"/>
                  <a:ext cx="1357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29" name="Google Shape;129;p7"/>
              <p:cNvGrpSpPr/>
              <p:nvPr/>
            </p:nvGrpSpPr>
            <p:grpSpPr>
              <a:xfrm>
                <a:off x="0" y="921"/>
                <a:ext cx="1245" cy="518"/>
                <a:chOff x="0" y="921"/>
                <a:chExt cx="1245" cy="518"/>
              </a:xfrm>
            </p:grpSpPr>
            <p:sp>
              <p:nvSpPr>
                <p:cNvPr id="130" name="Google Shape;130;p7"/>
                <p:cNvSpPr txBox="1"/>
                <p:nvPr/>
              </p:nvSpPr>
              <p:spPr>
                <a:xfrm>
                  <a:off x="43" y="921"/>
                  <a:ext cx="1159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small leaf surface area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1" name="Google Shape;131;p7"/>
                <p:cNvSpPr txBox="1"/>
                <p:nvPr/>
              </p:nvSpPr>
              <p:spPr>
                <a:xfrm>
                  <a:off x="0" y="921"/>
                  <a:ext cx="1245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32" name="Google Shape;132;p7"/>
              <p:cNvGrpSpPr/>
              <p:nvPr/>
            </p:nvGrpSpPr>
            <p:grpSpPr>
              <a:xfrm>
                <a:off x="1245" y="921"/>
                <a:ext cx="1598" cy="518"/>
                <a:chOff x="1245" y="921"/>
                <a:chExt cx="1598" cy="518"/>
              </a:xfrm>
            </p:grpSpPr>
            <p:sp>
              <p:nvSpPr>
                <p:cNvPr id="133" name="Google Shape;133;p7"/>
                <p:cNvSpPr txBox="1"/>
                <p:nvPr/>
              </p:nvSpPr>
              <p:spPr>
                <a:xfrm>
                  <a:off x="1288" y="921"/>
                  <a:ext cx="1512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less surface area for evaporation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4" name="Google Shape;134;p7"/>
                <p:cNvSpPr txBox="1"/>
                <p:nvPr/>
              </p:nvSpPr>
              <p:spPr>
                <a:xfrm>
                  <a:off x="1245" y="921"/>
                  <a:ext cx="1598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35" name="Google Shape;135;p7"/>
              <p:cNvGrpSpPr/>
              <p:nvPr/>
            </p:nvGrpSpPr>
            <p:grpSpPr>
              <a:xfrm>
                <a:off x="2843" y="921"/>
                <a:ext cx="1357" cy="518"/>
                <a:chOff x="2843" y="921"/>
                <a:chExt cx="1357" cy="518"/>
              </a:xfrm>
            </p:grpSpPr>
            <p:sp>
              <p:nvSpPr>
                <p:cNvPr id="136" name="Google Shape;136;p7"/>
                <p:cNvSpPr txBox="1"/>
                <p:nvPr/>
              </p:nvSpPr>
              <p:spPr>
                <a:xfrm>
                  <a:off x="2886" y="921"/>
                  <a:ext cx="1271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conifer needles, cactus spines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7" name="Google Shape;137;p7"/>
                <p:cNvSpPr txBox="1"/>
                <p:nvPr/>
              </p:nvSpPr>
              <p:spPr>
                <a:xfrm>
                  <a:off x="2843" y="921"/>
                  <a:ext cx="1357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38" name="Google Shape;138;p7"/>
              <p:cNvGrpSpPr/>
              <p:nvPr/>
            </p:nvGrpSpPr>
            <p:grpSpPr>
              <a:xfrm>
                <a:off x="0" y="1439"/>
                <a:ext cx="1245" cy="518"/>
                <a:chOff x="0" y="1439"/>
                <a:chExt cx="1245" cy="518"/>
              </a:xfrm>
            </p:grpSpPr>
            <p:sp>
              <p:nvSpPr>
                <p:cNvPr id="139" name="Google Shape;139;p7"/>
                <p:cNvSpPr txBox="1"/>
                <p:nvPr/>
              </p:nvSpPr>
              <p:spPr>
                <a:xfrm>
                  <a:off x="43" y="1439"/>
                  <a:ext cx="1159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low stomata density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40" name="Google Shape;140;p7"/>
                <p:cNvSpPr txBox="1"/>
                <p:nvPr/>
              </p:nvSpPr>
              <p:spPr>
                <a:xfrm>
                  <a:off x="0" y="1439"/>
                  <a:ext cx="1245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41" name="Google Shape;141;p7"/>
              <p:cNvGrpSpPr/>
              <p:nvPr/>
            </p:nvGrpSpPr>
            <p:grpSpPr>
              <a:xfrm>
                <a:off x="1245" y="1439"/>
                <a:ext cx="1598" cy="518"/>
                <a:chOff x="1245" y="1439"/>
                <a:chExt cx="1598" cy="518"/>
              </a:xfrm>
            </p:grpSpPr>
            <p:sp>
              <p:nvSpPr>
                <p:cNvPr id="142" name="Google Shape;142;p7"/>
                <p:cNvSpPr txBox="1"/>
                <p:nvPr/>
              </p:nvSpPr>
              <p:spPr>
                <a:xfrm>
                  <a:off x="1288" y="1439"/>
                  <a:ext cx="1512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smaller surface area for diffusion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43" name="Google Shape;143;p7"/>
                <p:cNvSpPr txBox="1"/>
                <p:nvPr/>
              </p:nvSpPr>
              <p:spPr>
                <a:xfrm>
                  <a:off x="1245" y="1439"/>
                  <a:ext cx="1598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44" name="Google Shape;144;p7"/>
              <p:cNvGrpSpPr/>
              <p:nvPr/>
            </p:nvGrpSpPr>
            <p:grpSpPr>
              <a:xfrm>
                <a:off x="2843" y="1439"/>
                <a:ext cx="1357" cy="518"/>
                <a:chOff x="2843" y="1439"/>
                <a:chExt cx="1357" cy="518"/>
              </a:xfrm>
            </p:grpSpPr>
            <p:sp>
              <p:nvSpPr>
                <p:cNvPr id="145" name="Google Shape;145;p7"/>
                <p:cNvSpPr txBox="1"/>
                <p:nvPr/>
              </p:nvSpPr>
              <p:spPr>
                <a:xfrm>
                  <a:off x="2886" y="1439"/>
                  <a:ext cx="1271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Times New Roman"/>
                    <a:buNone/>
                  </a:pPr>
                  <a:r>
                    <a:rPr b="0" i="0" lang="en-US" sz="16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46" name="Google Shape;146;p7"/>
                <p:cNvSpPr txBox="1"/>
                <p:nvPr/>
              </p:nvSpPr>
              <p:spPr>
                <a:xfrm>
                  <a:off x="2843" y="1439"/>
                  <a:ext cx="1357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47" name="Google Shape;147;p7"/>
              <p:cNvGrpSpPr/>
              <p:nvPr/>
            </p:nvGrpSpPr>
            <p:grpSpPr>
              <a:xfrm>
                <a:off x="0" y="1957"/>
                <a:ext cx="1245" cy="518"/>
                <a:chOff x="0" y="1957"/>
                <a:chExt cx="1245" cy="518"/>
              </a:xfrm>
            </p:grpSpPr>
            <p:sp>
              <p:nvSpPr>
                <p:cNvPr id="148" name="Google Shape;148;p7"/>
                <p:cNvSpPr txBox="1"/>
                <p:nvPr/>
              </p:nvSpPr>
              <p:spPr>
                <a:xfrm>
                  <a:off x="43" y="1957"/>
                  <a:ext cx="1159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sunken stomata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49" name="Google Shape;149;p7"/>
                <p:cNvSpPr txBox="1"/>
                <p:nvPr/>
              </p:nvSpPr>
              <p:spPr>
                <a:xfrm>
                  <a:off x="0" y="1957"/>
                  <a:ext cx="1245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50" name="Google Shape;150;p7"/>
              <p:cNvGrpSpPr/>
              <p:nvPr/>
            </p:nvGrpSpPr>
            <p:grpSpPr>
              <a:xfrm>
                <a:off x="1245" y="1957"/>
                <a:ext cx="1598" cy="518"/>
                <a:chOff x="1245" y="1957"/>
                <a:chExt cx="1598" cy="518"/>
              </a:xfrm>
            </p:grpSpPr>
            <p:sp>
              <p:nvSpPr>
                <p:cNvPr id="151" name="Google Shape;151;p7"/>
                <p:cNvSpPr txBox="1"/>
                <p:nvPr/>
              </p:nvSpPr>
              <p:spPr>
                <a:xfrm>
                  <a:off x="1288" y="1957"/>
                  <a:ext cx="1512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maintains humid air around stomata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52" name="Google Shape;152;p7"/>
                <p:cNvSpPr txBox="1"/>
                <p:nvPr/>
              </p:nvSpPr>
              <p:spPr>
                <a:xfrm>
                  <a:off x="1245" y="1957"/>
                  <a:ext cx="1598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53" name="Google Shape;153;p7"/>
              <p:cNvGrpSpPr/>
              <p:nvPr/>
            </p:nvGrpSpPr>
            <p:grpSpPr>
              <a:xfrm>
                <a:off x="2843" y="1957"/>
                <a:ext cx="1357" cy="518"/>
                <a:chOff x="2843" y="1957"/>
                <a:chExt cx="1357" cy="518"/>
              </a:xfrm>
            </p:grpSpPr>
            <p:sp>
              <p:nvSpPr>
                <p:cNvPr id="154" name="Google Shape;154;p7"/>
                <p:cNvSpPr txBox="1"/>
                <p:nvPr/>
              </p:nvSpPr>
              <p:spPr>
                <a:xfrm>
                  <a:off x="2886" y="1957"/>
                  <a:ext cx="1271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marram grass, cacti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55" name="Google Shape;155;p7"/>
                <p:cNvSpPr txBox="1"/>
                <p:nvPr/>
              </p:nvSpPr>
              <p:spPr>
                <a:xfrm>
                  <a:off x="2843" y="1957"/>
                  <a:ext cx="1357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56" name="Google Shape;156;p7"/>
              <p:cNvGrpSpPr/>
              <p:nvPr/>
            </p:nvGrpSpPr>
            <p:grpSpPr>
              <a:xfrm>
                <a:off x="0" y="2475"/>
                <a:ext cx="1245" cy="518"/>
                <a:chOff x="0" y="2475"/>
                <a:chExt cx="1245" cy="518"/>
              </a:xfrm>
            </p:grpSpPr>
            <p:sp>
              <p:nvSpPr>
                <p:cNvPr id="157" name="Google Shape;157;p7"/>
                <p:cNvSpPr txBox="1"/>
                <p:nvPr/>
              </p:nvSpPr>
              <p:spPr>
                <a:xfrm>
                  <a:off x="43" y="2475"/>
                  <a:ext cx="1159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stomatal hairs (trichores)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58" name="Google Shape;158;p7"/>
                <p:cNvSpPr txBox="1"/>
                <p:nvPr/>
              </p:nvSpPr>
              <p:spPr>
                <a:xfrm>
                  <a:off x="0" y="2475"/>
                  <a:ext cx="1245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59" name="Google Shape;159;p7"/>
              <p:cNvGrpSpPr/>
              <p:nvPr/>
            </p:nvGrpSpPr>
            <p:grpSpPr>
              <a:xfrm>
                <a:off x="1245" y="2475"/>
                <a:ext cx="1598" cy="518"/>
                <a:chOff x="1245" y="2475"/>
                <a:chExt cx="1598" cy="518"/>
              </a:xfrm>
            </p:grpSpPr>
            <p:sp>
              <p:nvSpPr>
                <p:cNvPr id="160" name="Google Shape;160;p7"/>
                <p:cNvSpPr txBox="1"/>
                <p:nvPr/>
              </p:nvSpPr>
              <p:spPr>
                <a:xfrm>
                  <a:off x="1288" y="2475"/>
                  <a:ext cx="1512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maintains humid air around stomata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61" name="Google Shape;161;p7"/>
                <p:cNvSpPr txBox="1"/>
                <p:nvPr/>
              </p:nvSpPr>
              <p:spPr>
                <a:xfrm>
                  <a:off x="1245" y="2475"/>
                  <a:ext cx="1598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62" name="Google Shape;162;p7"/>
              <p:cNvGrpSpPr/>
              <p:nvPr/>
            </p:nvGrpSpPr>
            <p:grpSpPr>
              <a:xfrm>
                <a:off x="2843" y="2475"/>
                <a:ext cx="1357" cy="518"/>
                <a:chOff x="2843" y="2475"/>
                <a:chExt cx="1357" cy="518"/>
              </a:xfrm>
            </p:grpSpPr>
            <p:sp>
              <p:nvSpPr>
                <p:cNvPr id="163" name="Google Shape;163;p7"/>
                <p:cNvSpPr txBox="1"/>
                <p:nvPr/>
              </p:nvSpPr>
              <p:spPr>
                <a:xfrm>
                  <a:off x="2886" y="2475"/>
                  <a:ext cx="1271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marram grass, couch grass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64" name="Google Shape;164;p7"/>
                <p:cNvSpPr txBox="1"/>
                <p:nvPr/>
              </p:nvSpPr>
              <p:spPr>
                <a:xfrm>
                  <a:off x="2843" y="2475"/>
                  <a:ext cx="1357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65" name="Google Shape;165;p7"/>
              <p:cNvGrpSpPr/>
              <p:nvPr/>
            </p:nvGrpSpPr>
            <p:grpSpPr>
              <a:xfrm>
                <a:off x="0" y="2993"/>
                <a:ext cx="1245" cy="518"/>
                <a:chOff x="0" y="2993"/>
                <a:chExt cx="1245" cy="518"/>
              </a:xfrm>
            </p:grpSpPr>
            <p:sp>
              <p:nvSpPr>
                <p:cNvPr id="166" name="Google Shape;166;p7"/>
                <p:cNvSpPr txBox="1"/>
                <p:nvPr/>
              </p:nvSpPr>
              <p:spPr>
                <a:xfrm>
                  <a:off x="43" y="2993"/>
                  <a:ext cx="1159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rolled leaves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67" name="Google Shape;167;p7"/>
                <p:cNvSpPr txBox="1"/>
                <p:nvPr/>
              </p:nvSpPr>
              <p:spPr>
                <a:xfrm>
                  <a:off x="0" y="2993"/>
                  <a:ext cx="1245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68" name="Google Shape;168;p7"/>
              <p:cNvGrpSpPr/>
              <p:nvPr/>
            </p:nvGrpSpPr>
            <p:grpSpPr>
              <a:xfrm>
                <a:off x="1245" y="2993"/>
                <a:ext cx="1598" cy="518"/>
                <a:chOff x="1245" y="2993"/>
                <a:chExt cx="1598" cy="518"/>
              </a:xfrm>
            </p:grpSpPr>
            <p:sp>
              <p:nvSpPr>
                <p:cNvPr id="169" name="Google Shape;169;p7"/>
                <p:cNvSpPr txBox="1"/>
                <p:nvPr/>
              </p:nvSpPr>
              <p:spPr>
                <a:xfrm>
                  <a:off x="1288" y="2993"/>
                  <a:ext cx="1512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maintains humid air around stomata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70" name="Google Shape;170;p7"/>
                <p:cNvSpPr txBox="1"/>
                <p:nvPr/>
              </p:nvSpPr>
              <p:spPr>
                <a:xfrm>
                  <a:off x="1245" y="2993"/>
                  <a:ext cx="1598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71" name="Google Shape;171;p7"/>
              <p:cNvGrpSpPr/>
              <p:nvPr/>
            </p:nvGrpSpPr>
            <p:grpSpPr>
              <a:xfrm>
                <a:off x="2843" y="2993"/>
                <a:ext cx="1357" cy="518"/>
                <a:chOff x="2843" y="2993"/>
                <a:chExt cx="1357" cy="518"/>
              </a:xfrm>
            </p:grpSpPr>
            <p:sp>
              <p:nvSpPr>
                <p:cNvPr id="172" name="Google Shape;172;p7"/>
                <p:cNvSpPr txBox="1"/>
                <p:nvPr/>
              </p:nvSpPr>
              <p:spPr>
                <a:xfrm>
                  <a:off x="2886" y="2993"/>
                  <a:ext cx="1271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marram grass, 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73" name="Google Shape;173;p7"/>
                <p:cNvSpPr txBox="1"/>
                <p:nvPr/>
              </p:nvSpPr>
              <p:spPr>
                <a:xfrm>
                  <a:off x="2843" y="2993"/>
                  <a:ext cx="1357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74" name="Google Shape;174;p7"/>
              <p:cNvGrpSpPr/>
              <p:nvPr/>
            </p:nvGrpSpPr>
            <p:grpSpPr>
              <a:xfrm>
                <a:off x="0" y="3511"/>
                <a:ext cx="1245" cy="403"/>
                <a:chOff x="0" y="3511"/>
                <a:chExt cx="1245" cy="403"/>
              </a:xfrm>
            </p:grpSpPr>
            <p:sp>
              <p:nvSpPr>
                <p:cNvPr id="175" name="Google Shape;175;p7"/>
                <p:cNvSpPr txBox="1"/>
                <p:nvPr/>
              </p:nvSpPr>
              <p:spPr>
                <a:xfrm>
                  <a:off x="43" y="3511"/>
                  <a:ext cx="1159" cy="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extensive roots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76" name="Google Shape;176;p7"/>
                <p:cNvSpPr txBox="1"/>
                <p:nvPr/>
              </p:nvSpPr>
              <p:spPr>
                <a:xfrm>
                  <a:off x="0" y="3511"/>
                  <a:ext cx="1245" cy="403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77" name="Google Shape;177;p7"/>
              <p:cNvGrpSpPr/>
              <p:nvPr/>
            </p:nvGrpSpPr>
            <p:grpSpPr>
              <a:xfrm>
                <a:off x="1245" y="3511"/>
                <a:ext cx="1598" cy="403"/>
                <a:chOff x="1245" y="3511"/>
                <a:chExt cx="1598" cy="403"/>
              </a:xfrm>
            </p:grpSpPr>
            <p:sp>
              <p:nvSpPr>
                <p:cNvPr id="178" name="Google Shape;178;p7"/>
                <p:cNvSpPr txBox="1"/>
                <p:nvPr/>
              </p:nvSpPr>
              <p:spPr>
                <a:xfrm>
                  <a:off x="1288" y="3511"/>
                  <a:ext cx="1512" cy="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maximise water uptake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79" name="Google Shape;179;p7"/>
                <p:cNvSpPr txBox="1"/>
                <p:nvPr/>
              </p:nvSpPr>
              <p:spPr>
                <a:xfrm>
                  <a:off x="1245" y="3511"/>
                  <a:ext cx="1598" cy="403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80" name="Google Shape;180;p7"/>
              <p:cNvGrpSpPr/>
              <p:nvPr/>
            </p:nvGrpSpPr>
            <p:grpSpPr>
              <a:xfrm>
                <a:off x="2843" y="3511"/>
                <a:ext cx="1357" cy="403"/>
                <a:chOff x="2843" y="3511"/>
                <a:chExt cx="1357" cy="403"/>
              </a:xfrm>
            </p:grpSpPr>
            <p:sp>
              <p:nvSpPr>
                <p:cNvPr id="181" name="Google Shape;181;p7"/>
                <p:cNvSpPr txBox="1"/>
                <p:nvPr/>
              </p:nvSpPr>
              <p:spPr>
                <a:xfrm>
                  <a:off x="2886" y="3511"/>
                  <a:ext cx="1271" cy="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ahoma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cacti</a:t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82" name="Google Shape;182;p7"/>
                <p:cNvSpPr txBox="1"/>
                <p:nvPr/>
              </p:nvSpPr>
              <p:spPr>
                <a:xfrm>
                  <a:off x="2843" y="3511"/>
                  <a:ext cx="1357" cy="403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183" name="Google Shape;183;p7"/>
            <p:cNvSpPr txBox="1"/>
            <p:nvPr/>
          </p:nvSpPr>
          <p:spPr>
            <a:xfrm>
              <a:off x="-3" y="-3"/>
              <a:ext cx="4206" cy="3920"/>
            </a:xfrm>
            <a:prstGeom prst="rect">
              <a:avLst/>
            </a:prstGeom>
            <a:noFill/>
            <a:ln cap="flat" cmpd="sng" w="9525">
              <a:solidFill>
                <a:srgbClr val="A0A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4" name="Google Shape;184;p7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0" y="44450"/>
            <a:ext cx="8839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Xerophyte adaptations summary: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/>
        </p:nvSpPr>
        <p:spPr>
          <a:xfrm>
            <a:off x="0" y="-142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actus" id="191" name="Google Shape;1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71600"/>
            <a:ext cx="35941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ctus_colour" id="192" name="Google Shape;192;p8"/>
          <p:cNvPicPr preferRelativeResize="0"/>
          <p:nvPr/>
        </p:nvPicPr>
        <p:blipFill rotWithShape="1">
          <a:blip r:embed="rId4">
            <a:alphaModFix/>
          </a:blip>
          <a:srcRect b="0" l="10894" r="8487" t="0"/>
          <a:stretch/>
        </p:blipFill>
        <p:spPr>
          <a:xfrm>
            <a:off x="6067425" y="1371600"/>
            <a:ext cx="3076575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erophyte" id="193" name="Google Shape;193;p8"/>
          <p:cNvPicPr preferRelativeResize="0"/>
          <p:nvPr/>
        </p:nvPicPr>
        <p:blipFill rotWithShape="1">
          <a:blip r:embed="rId5">
            <a:alphaModFix/>
          </a:blip>
          <a:srcRect b="0" l="7461" r="7977" t="0"/>
          <a:stretch/>
        </p:blipFill>
        <p:spPr>
          <a:xfrm>
            <a:off x="3340100" y="1371600"/>
            <a:ext cx="30797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152400" y="242887"/>
            <a:ext cx="836612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ahoma"/>
              <a:buNone/>
            </a:pPr>
            <a:r>
              <a:rPr b="1" i="0" lang="en-US" sz="5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Cacti are xerophytes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/>
        </p:nvSpPr>
        <p:spPr>
          <a:xfrm>
            <a:off x="0" y="76200"/>
            <a:ext cx="9144000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1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Left and right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Epidermis of the cactus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Rhipsalis dissimilis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1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Left: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View of the epidermis surface. The crater-shaped depressions with a guard cell each at their base can be seen.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1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Right: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X-section through the epidermis &amp; underlying tissues. The guard cells are countersunk, the cuticle is thickened. These are classic xerophyte adaptations.</a:t>
            </a:r>
            <a:endParaRPr/>
          </a:p>
        </p:txBody>
      </p:sp>
      <p:pic>
        <p:nvPicPr>
          <p:cNvPr descr="http://www.biologie.uni-hamburg.de/b-online/fo05/7c.jpg" id="200" name="Google Shape;2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81400"/>
            <a:ext cx="9144000" cy="305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0009" id="205" name="Google Shape;205;p10"/>
          <p:cNvPicPr preferRelativeResize="0"/>
          <p:nvPr/>
        </p:nvPicPr>
        <p:blipFill rotWithShape="1">
          <a:blip r:embed="rId3">
            <a:alphaModFix/>
          </a:blip>
          <a:srcRect b="5702" l="1665" r="832" t="3605"/>
          <a:stretch/>
        </p:blipFill>
        <p:spPr>
          <a:xfrm>
            <a:off x="152400" y="328612"/>
            <a:ext cx="8915400" cy="652938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0" y="17462"/>
            <a:ext cx="82311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Transverse Section Through Leaf of Xerophytic Plant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rram" id="211" name="Google Shape;2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3387"/>
            <a:ext cx="9144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2003-05-06T16:06:00Z</dcterms:created>
  <dc:creator>St Mary's College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