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5" r:id="rId5"/>
    <p:sldId id="266" r:id="rId6"/>
    <p:sldId id="261" r:id="rId7"/>
    <p:sldId id="262" r:id="rId8"/>
    <p:sldId id="263" r:id="rId9"/>
    <p:sldId id="264" r:id="rId10"/>
    <p:sldId id="270" r:id="rId11"/>
    <p:sldId id="272" r:id="rId12"/>
    <p:sldId id="273" r:id="rId13"/>
    <p:sldId id="275" r:id="rId1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9900"/>
    <a:srgbClr val="6600CC"/>
    <a:srgbClr val="FF0066"/>
    <a:srgbClr val="A50021"/>
    <a:srgbClr val="00CC00"/>
    <a:srgbClr val="D60093"/>
    <a:srgbClr val="00863D"/>
    <a:srgbClr val="0000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64675BF-3C99-45DB-B674-A498A41F847B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3FD0F95-3B68-4F68-8E18-5BDA6843B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ABF-0AA2-4CFE-B1B4-7EE88E70F2F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EE64-CCCB-48B7-BA4D-B28899513D28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750A-1717-4DAF-85B1-AE1672F67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nfluenza_A_Virus" TargetMode="External"/><Relationship Id="rId13" Type="http://schemas.openxmlformats.org/officeDocument/2006/relationships/hyperlink" Target="http://en.wikipedia.org/wiki/H2N3" TargetMode="External"/><Relationship Id="rId18" Type="http://schemas.openxmlformats.org/officeDocument/2006/relationships/image" Target="../media/image5.png"/><Relationship Id="rId3" Type="http://schemas.openxmlformats.org/officeDocument/2006/relationships/hyperlink" Target="http://en.wikipedia.org/wiki/Virus" TargetMode="External"/><Relationship Id="rId7" Type="http://schemas.openxmlformats.org/officeDocument/2006/relationships/hyperlink" Target="http://en.wikipedia.org/wiki/Influenzavirus_C" TargetMode="External"/><Relationship Id="rId12" Type="http://schemas.openxmlformats.org/officeDocument/2006/relationships/hyperlink" Target="http://en.wikipedia.org/wiki/H3N2" TargetMode="External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Pig" TargetMode="External"/><Relationship Id="rId11" Type="http://schemas.openxmlformats.org/officeDocument/2006/relationships/hyperlink" Target="http://en.wikipedia.org/wiki/H3N1" TargetMode="External"/><Relationship Id="rId5" Type="http://schemas.openxmlformats.org/officeDocument/2006/relationships/hyperlink" Target="http://en.wikipedia.org/wiki/Endemism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://en.wikipedia.org/wiki/H1N2" TargetMode="External"/><Relationship Id="rId4" Type="http://schemas.openxmlformats.org/officeDocument/2006/relationships/hyperlink" Target="http://en.wikipedia.org/wiki/Orthomyxoviridae" TargetMode="External"/><Relationship Id="rId9" Type="http://schemas.openxmlformats.org/officeDocument/2006/relationships/hyperlink" Target="http://en.wikipedia.org/wiki/H1N1" TargetMode="External"/><Relationship Id="rId1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ecal-oral_route" TargetMode="External"/><Relationship Id="rId13" Type="http://schemas.openxmlformats.org/officeDocument/2006/relationships/hyperlink" Target="http://en.wikipedia.org/wiki/Oral_rehydration_therapy" TargetMode="External"/><Relationship Id="rId18" Type="http://schemas.openxmlformats.org/officeDocument/2006/relationships/image" Target="../media/image9.gif"/><Relationship Id="rId3" Type="http://schemas.openxmlformats.org/officeDocument/2006/relationships/hyperlink" Target="http://en.wikipedia.org/wiki/Diarrhea" TargetMode="External"/><Relationship Id="rId7" Type="http://schemas.openxmlformats.org/officeDocument/2006/relationships/hyperlink" Target="http://en.wikipedia.org/wiki/Reoviridae" TargetMode="External"/><Relationship Id="rId12" Type="http://schemas.openxmlformats.org/officeDocument/2006/relationships/hyperlink" Target="http://en.wikipedia.org/wiki/World_Health_Organization" TargetMode="Externa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amily_(biology)" TargetMode="External"/><Relationship Id="rId11" Type="http://schemas.openxmlformats.org/officeDocument/2006/relationships/hyperlink" Target="http://en.wikipedia.org/wiki/Gastroenteritis" TargetMode="External"/><Relationship Id="rId5" Type="http://schemas.openxmlformats.org/officeDocument/2006/relationships/hyperlink" Target="http://en.wikipedia.org/wiki/Double-stranded_RNA_virus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en.wikipedia.org/wiki/Small_intestine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://en.wikipedia.org/wiki/Genus" TargetMode="External"/><Relationship Id="rId9" Type="http://schemas.openxmlformats.org/officeDocument/2006/relationships/hyperlink" Target="http://en.wikipedia.org/wiki/Enterocyte" TargetMode="External"/><Relationship Id="rId14" Type="http://schemas.openxmlformats.org/officeDocument/2006/relationships/hyperlink" Target="http://en.wikipedia.org/wiki/Vaccinatio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uth_Korea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en.wikipedia.org/wiki/RNA_virus" TargetMode="External"/><Relationship Id="rId7" Type="http://schemas.openxmlformats.org/officeDocument/2006/relationships/hyperlink" Target="http://en.wikipedia.org/wiki/Hantan_River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Roden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en.wikipedia.org/wiki/Arthropod" TargetMode="External"/><Relationship Id="rId10" Type="http://schemas.openxmlformats.org/officeDocument/2006/relationships/hyperlink" Target="http://en.wikipedia.org/wiki/Yosemite_National_Park" TargetMode="External"/><Relationship Id="rId4" Type="http://schemas.openxmlformats.org/officeDocument/2006/relationships/hyperlink" Target="http://en.wikipedia.org/wiki/Bunyaviridae" TargetMode="External"/><Relationship Id="rId9" Type="http://schemas.openxmlformats.org/officeDocument/2006/relationships/hyperlink" Target="http://en.wikipedia.org/wiki/Curry_Village,_California" TargetMode="External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en.wikipedia.org/wiki/Hepadnaviridae" TargetMode="External"/><Relationship Id="rId7" Type="http://schemas.openxmlformats.org/officeDocument/2006/relationships/hyperlink" Target="http://en.wikipedia.org/wiki/HBsA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Reverse_transcriptase" TargetMode="External"/><Relationship Id="rId5" Type="http://schemas.openxmlformats.org/officeDocument/2006/relationships/hyperlink" Target="http://en.wikipedia.org/wiki/DNA" TargetMode="External"/><Relationship Id="rId4" Type="http://schemas.openxmlformats.org/officeDocument/2006/relationships/hyperlink" Target="http://en.wikipedia.org/wiki/Geno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opathyhelps.com/chikungunya-treatment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inenet.com/script/main/art.asp?articlekey=64118" TargetMode="External"/><Relationship Id="rId13" Type="http://schemas.openxmlformats.org/officeDocument/2006/relationships/image" Target="../media/image24.jpeg"/><Relationship Id="rId3" Type="http://schemas.openxmlformats.org/officeDocument/2006/relationships/hyperlink" Target="http://www.medicinenet.com/script/main/art.asp?articlekey=24719" TargetMode="External"/><Relationship Id="rId7" Type="http://schemas.openxmlformats.org/officeDocument/2006/relationships/hyperlink" Target="http://www.medicinenet.com/script/main/art.asp?articlekey=4214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dicinenet.com/script/main/art.asp?articlekey=94274" TargetMode="External"/><Relationship Id="rId11" Type="http://schemas.openxmlformats.org/officeDocument/2006/relationships/hyperlink" Target="http://www.medicinenet.com/script/main/art.asp?articlekey=114232" TargetMode="External"/><Relationship Id="rId5" Type="http://schemas.openxmlformats.org/officeDocument/2006/relationships/hyperlink" Target="http://www.medicinenet.com/script/main/art.asp?articlekey=24725" TargetMode="External"/><Relationship Id="rId10" Type="http://schemas.openxmlformats.org/officeDocument/2006/relationships/hyperlink" Target="http://www.medicinenet.com/script/main/art.asp?articlekey=20628" TargetMode="External"/><Relationship Id="rId4" Type="http://schemas.openxmlformats.org/officeDocument/2006/relationships/hyperlink" Target="http://www.medicinenet.com/script/main/art.asp?articlekey=361" TargetMode="External"/><Relationship Id="rId9" Type="http://schemas.openxmlformats.org/officeDocument/2006/relationships/hyperlink" Target="http://www.medicinenet.com/script/main/art.asp?articlekey=1992" TargetMode="External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egative-sense" TargetMode="External"/><Relationship Id="rId13" Type="http://schemas.openxmlformats.org/officeDocument/2006/relationships/image" Target="../media/image28.jpeg"/><Relationship Id="rId3" Type="http://schemas.openxmlformats.org/officeDocument/2006/relationships/hyperlink" Target="http://en.wikipedia.org/wiki/Lyssavirus" TargetMode="External"/><Relationship Id="rId7" Type="http://schemas.openxmlformats.org/officeDocument/2006/relationships/hyperlink" Target="http://en.wikipedia.org/wiki/RNA" TargetMode="Externa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Viral_envelope" TargetMode="External"/><Relationship Id="rId11" Type="http://schemas.openxmlformats.org/officeDocument/2006/relationships/image" Target="../media/image26.jpeg"/><Relationship Id="rId5" Type="http://schemas.openxmlformats.org/officeDocument/2006/relationships/hyperlink" Target="http://en.wikipedia.org/wiki/Rhabdoviridae" TargetMode="External"/><Relationship Id="rId15" Type="http://schemas.openxmlformats.org/officeDocument/2006/relationships/image" Target="../media/image30.png"/><Relationship Id="rId10" Type="http://schemas.openxmlformats.org/officeDocument/2006/relationships/hyperlink" Target="http://en.wikipedia.org/wiki/Rabies_transmission" TargetMode="External"/><Relationship Id="rId4" Type="http://schemas.openxmlformats.org/officeDocument/2006/relationships/hyperlink" Target="http://en.wikipedia.org/wiki/Genus" TargetMode="External"/><Relationship Id="rId9" Type="http://schemas.openxmlformats.org/officeDocument/2006/relationships/hyperlink" Target="http://en.wikipedia.org/wiki/Neurotropic_virus" TargetMode="External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Ziehl-Neelsen_staining" TargetMode="External"/><Relationship Id="rId3" Type="http://schemas.openxmlformats.org/officeDocument/2006/relationships/hyperlink" Target="http://en.wikipedia.org/wiki/Tubercle_(anatomy)" TargetMode="External"/><Relationship Id="rId7" Type="http://schemas.openxmlformats.org/officeDocument/2006/relationships/hyperlink" Target="http://en.wikipedia.org/wiki/Obligate_aero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Nobel_Prize_in_physiology_or_medicine" TargetMode="External"/><Relationship Id="rId5" Type="http://schemas.openxmlformats.org/officeDocument/2006/relationships/hyperlink" Target="http://en.wikipedia.org/wiki/Robert_Koch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http://en.wikipedia.org/wiki/Bacillus" TargetMode="Externa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"/>
            <a:ext cx="25146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SWINE FLU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05800" cy="43434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6600CC"/>
                </a:solidFill>
              </a:rPr>
              <a:t>Swine influenza, also called pig influenza, swine flu, hog flu and pig flu, is an infection caused by any one of several types of swine influenza </a:t>
            </a:r>
            <a:r>
              <a:rPr lang="en-US" sz="2000" b="1" dirty="0" smtClean="0">
                <a:solidFill>
                  <a:srgbClr val="6600CC"/>
                </a:solidFill>
                <a:hlinkClick r:id="rId3" tooltip="Virus"/>
              </a:rPr>
              <a:t>viruses</a:t>
            </a:r>
            <a:r>
              <a:rPr lang="en-US" sz="2000" b="1" dirty="0" smtClean="0">
                <a:solidFill>
                  <a:srgbClr val="6600CC"/>
                </a:solidFill>
              </a:rPr>
              <a:t>. </a:t>
            </a:r>
          </a:p>
          <a:p>
            <a:pPr algn="just"/>
            <a:r>
              <a:rPr lang="en-US" sz="2000" b="1" dirty="0" smtClean="0">
                <a:solidFill>
                  <a:srgbClr val="993366"/>
                </a:solidFill>
              </a:rPr>
              <a:t>Swine influenza virus (SIV) is any strain of the </a:t>
            </a:r>
            <a:r>
              <a:rPr lang="en-US" sz="2000" b="1" dirty="0" smtClean="0">
                <a:solidFill>
                  <a:srgbClr val="993366"/>
                </a:solidFill>
                <a:hlinkClick r:id="rId4" tooltip="Orthomyxoviridae"/>
              </a:rPr>
              <a:t>influenza family of viruses</a:t>
            </a:r>
            <a:r>
              <a:rPr lang="en-US" sz="2000" b="1" dirty="0" smtClean="0">
                <a:solidFill>
                  <a:srgbClr val="993366"/>
                </a:solidFill>
              </a:rPr>
              <a:t> that is </a:t>
            </a:r>
            <a:r>
              <a:rPr lang="en-US" sz="2000" b="1" dirty="0" smtClean="0">
                <a:solidFill>
                  <a:srgbClr val="993366"/>
                </a:solidFill>
                <a:hlinkClick r:id="rId5" tooltip="Endemism"/>
              </a:rPr>
              <a:t>endemic</a:t>
            </a:r>
            <a:r>
              <a:rPr lang="en-US" sz="2000" b="1" dirty="0" smtClean="0">
                <a:solidFill>
                  <a:srgbClr val="993366"/>
                </a:solidFill>
              </a:rPr>
              <a:t> in </a:t>
            </a:r>
            <a:r>
              <a:rPr lang="en-US" sz="2000" b="1" dirty="0" smtClean="0">
                <a:solidFill>
                  <a:srgbClr val="993366"/>
                </a:solidFill>
                <a:hlinkClick r:id="rId6" tooltip="Pig"/>
              </a:rPr>
              <a:t>pigs</a:t>
            </a:r>
            <a:r>
              <a:rPr lang="en-US" sz="2000" b="1" dirty="0" smtClean="0">
                <a:solidFill>
                  <a:srgbClr val="993366"/>
                </a:solidFill>
              </a:rPr>
              <a:t>.</a:t>
            </a:r>
            <a:endParaRPr lang="en-US" sz="2000" b="1" baseline="30000" dirty="0" smtClean="0">
              <a:solidFill>
                <a:srgbClr val="993366"/>
              </a:solidFill>
            </a:endParaRPr>
          </a:p>
          <a:p>
            <a:pPr algn="just"/>
            <a:r>
              <a:rPr lang="en-US" sz="2800" dirty="0" smtClean="0"/>
              <a:t> </a:t>
            </a:r>
            <a:r>
              <a:rPr lang="en-US" sz="2000" b="1" dirty="0" smtClean="0">
                <a:solidFill>
                  <a:srgbClr val="D60093"/>
                </a:solidFill>
              </a:rPr>
              <a:t>As of 2009, the known SIV strains include </a:t>
            </a:r>
            <a:r>
              <a:rPr lang="en-US" sz="2000" b="1" dirty="0" smtClean="0">
                <a:solidFill>
                  <a:srgbClr val="D60093"/>
                </a:solidFill>
                <a:hlinkClick r:id="rId7" tooltip="Influenzavirus C"/>
              </a:rPr>
              <a:t>influenza C</a:t>
            </a:r>
            <a:r>
              <a:rPr lang="en-US" sz="2000" b="1" dirty="0" smtClean="0">
                <a:solidFill>
                  <a:srgbClr val="D60093"/>
                </a:solidFill>
              </a:rPr>
              <a:t> and the subtypes of </a:t>
            </a:r>
            <a:r>
              <a:rPr lang="en-US" sz="2000" b="1" dirty="0" smtClean="0">
                <a:solidFill>
                  <a:srgbClr val="D60093"/>
                </a:solidFill>
                <a:hlinkClick r:id="rId8" tooltip="Influenza A Virus"/>
              </a:rPr>
              <a:t>influenza A</a:t>
            </a:r>
            <a:r>
              <a:rPr lang="en-US" sz="2000" b="1" dirty="0" smtClean="0">
                <a:solidFill>
                  <a:srgbClr val="D60093"/>
                </a:solidFill>
              </a:rPr>
              <a:t> known as </a:t>
            </a:r>
            <a:r>
              <a:rPr lang="en-US" sz="2000" b="1" dirty="0" smtClean="0">
                <a:solidFill>
                  <a:srgbClr val="D60093"/>
                </a:solidFill>
                <a:hlinkClick r:id="rId9" tooltip="H1N1"/>
              </a:rPr>
              <a:t>H1N1</a:t>
            </a:r>
            <a:r>
              <a:rPr lang="en-US" sz="2000" b="1" dirty="0" smtClean="0">
                <a:solidFill>
                  <a:srgbClr val="D60093"/>
                </a:solidFill>
              </a:rPr>
              <a:t>, </a:t>
            </a:r>
            <a:r>
              <a:rPr lang="en-US" sz="2000" b="1" dirty="0" smtClean="0">
                <a:solidFill>
                  <a:srgbClr val="D60093"/>
                </a:solidFill>
                <a:hlinkClick r:id="rId10" tooltip="H1N2"/>
              </a:rPr>
              <a:t>H1N2</a:t>
            </a:r>
            <a:r>
              <a:rPr lang="en-US" sz="2000" b="1" dirty="0" smtClean="0">
                <a:solidFill>
                  <a:srgbClr val="D60093"/>
                </a:solidFill>
              </a:rPr>
              <a:t>, H2N1, </a:t>
            </a:r>
            <a:r>
              <a:rPr lang="en-US" sz="2000" b="1" dirty="0" smtClean="0">
                <a:solidFill>
                  <a:srgbClr val="D60093"/>
                </a:solidFill>
                <a:hlinkClick r:id="rId11" tooltip="H3N1"/>
              </a:rPr>
              <a:t>H3N1</a:t>
            </a:r>
            <a:r>
              <a:rPr lang="en-US" sz="2000" b="1" dirty="0" smtClean="0">
                <a:solidFill>
                  <a:srgbClr val="D60093"/>
                </a:solidFill>
              </a:rPr>
              <a:t>, </a:t>
            </a:r>
            <a:r>
              <a:rPr lang="en-US" sz="2000" b="1" dirty="0" smtClean="0">
                <a:solidFill>
                  <a:srgbClr val="D60093"/>
                </a:solidFill>
                <a:hlinkClick r:id="rId12" tooltip="H3N2"/>
              </a:rPr>
              <a:t>H3N2</a:t>
            </a:r>
            <a:r>
              <a:rPr lang="en-US" sz="2000" b="1" dirty="0" smtClean="0">
                <a:solidFill>
                  <a:srgbClr val="D60093"/>
                </a:solidFill>
              </a:rPr>
              <a:t>, and </a:t>
            </a:r>
            <a:r>
              <a:rPr lang="en-US" sz="2000" b="1" dirty="0" smtClean="0">
                <a:solidFill>
                  <a:srgbClr val="D60093"/>
                </a:solidFill>
                <a:hlinkClick r:id="rId13" tooltip="H2N3"/>
              </a:rPr>
              <a:t>H2N3</a:t>
            </a:r>
            <a:r>
              <a:rPr lang="en-US" sz="2000" b="1" dirty="0" smtClean="0">
                <a:solidFill>
                  <a:srgbClr val="D60093"/>
                </a:solidFill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D60093"/>
                </a:solidFill>
              </a:rPr>
              <a:t>Pandemics due Genetic Reassortment </a:t>
            </a:r>
          </a:p>
          <a:p>
            <a:pPr algn="just"/>
            <a:r>
              <a:rPr lang="en-US" sz="2000" b="1" i="1" dirty="0" err="1" smtClean="0">
                <a:solidFill>
                  <a:srgbClr val="D60093"/>
                </a:solidFill>
              </a:rPr>
              <a:t>i.e</a:t>
            </a:r>
            <a:r>
              <a:rPr lang="en-US" sz="2000" b="1" dirty="0" smtClean="0">
                <a:solidFill>
                  <a:srgbClr val="D60093"/>
                </a:solidFill>
              </a:rPr>
              <a:t> antigenic Shift and Drift .</a:t>
            </a:r>
            <a:r>
              <a:rPr lang="en-US" sz="2000" dirty="0" smtClean="0"/>
              <a:t> </a:t>
            </a:r>
          </a:p>
          <a:p>
            <a:pPr algn="just"/>
            <a:r>
              <a:rPr lang="en-US" sz="2000" b="1" dirty="0" smtClean="0">
                <a:solidFill>
                  <a:srgbClr val="00CC00"/>
                </a:solidFill>
              </a:rPr>
              <a:t>In August 2012, the Center for Disease</a:t>
            </a:r>
          </a:p>
          <a:p>
            <a:pPr algn="just"/>
            <a:r>
              <a:rPr lang="en-US" sz="2000" b="1" dirty="0" smtClean="0">
                <a:solidFill>
                  <a:srgbClr val="00CC00"/>
                </a:solidFill>
              </a:rPr>
              <a:t> Control and Prevention confirmed </a:t>
            </a:r>
          </a:p>
          <a:p>
            <a:pPr algn="just"/>
            <a:r>
              <a:rPr lang="en-US" sz="2000" b="1" dirty="0" smtClean="0">
                <a:solidFill>
                  <a:srgbClr val="00CC00"/>
                </a:solidFill>
              </a:rPr>
              <a:t>145 human cases (113 in Indiana, </a:t>
            </a:r>
          </a:p>
          <a:p>
            <a:pPr algn="just"/>
            <a:r>
              <a:rPr lang="en-US" sz="2000" b="1" dirty="0" smtClean="0">
                <a:solidFill>
                  <a:srgbClr val="00CC00"/>
                </a:solidFill>
              </a:rPr>
              <a:t>30 in Ohio, one in Hawaii and one in Illinois) . </a:t>
            </a:r>
            <a:endParaRPr lang="en-US" sz="2000" b="1" dirty="0">
              <a:solidFill>
                <a:srgbClr val="00CC00"/>
              </a:solidFill>
            </a:endParaRPr>
          </a:p>
        </p:txBody>
      </p:sp>
      <p:pic>
        <p:nvPicPr>
          <p:cNvPr id="1027" name="Picture 3" descr="C:\Documents and Settings\Administrator\Desktop\New Folder\swine flu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609600"/>
            <a:ext cx="2461260" cy="1524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Desktop\New Folder\swine pig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29200" y="609600"/>
            <a:ext cx="2057399" cy="160348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Desktop\New Folder\swine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4800" y="609600"/>
            <a:ext cx="2105025" cy="1514475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Desktop\New Folder\swinw 4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533400"/>
            <a:ext cx="1600200" cy="159587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943600" y="0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A50021"/>
                </a:solidFill>
                <a:latin typeface="Arial Black" pitchFamily="34" charset="0"/>
              </a:rPr>
              <a:t> </a:t>
            </a:r>
            <a:r>
              <a:rPr lang="en-US" sz="1600" b="1" dirty="0" smtClean="0">
                <a:solidFill>
                  <a:srgbClr val="A50021"/>
                </a:solidFill>
                <a:latin typeface="Arial Black" pitchFamily="34" charset="0"/>
              </a:rPr>
              <a:t>2023: PANDEMIC DISEASE</a:t>
            </a:r>
            <a:endParaRPr lang="en-US" sz="1600" b="1" dirty="0">
              <a:solidFill>
                <a:srgbClr val="A5002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24400" y="44958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0" y="4267200"/>
            <a:ext cx="175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A50021"/>
              </a:solidFill>
            </a:endParaRPr>
          </a:p>
          <a:p>
            <a:endParaRPr lang="en-US" b="1" dirty="0" smtClean="0">
              <a:solidFill>
                <a:srgbClr val="A50021"/>
              </a:solidFill>
            </a:endParaRPr>
          </a:p>
          <a:p>
            <a:endParaRPr lang="en-US" b="1" dirty="0" smtClean="0">
              <a:solidFill>
                <a:srgbClr val="A50021"/>
              </a:solidFill>
            </a:endParaRPr>
          </a:p>
          <a:p>
            <a:endParaRPr lang="en-US" b="1" dirty="0" smtClean="0">
              <a:solidFill>
                <a:srgbClr val="A50021"/>
              </a:solidFill>
            </a:endParaRPr>
          </a:p>
          <a:p>
            <a:r>
              <a:rPr lang="en-US" b="1" dirty="0" smtClean="0">
                <a:solidFill>
                  <a:srgbClr val="A50021"/>
                </a:solidFill>
              </a:rPr>
              <a:t>U.S. President Ford receives a swine flu vaccination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0"/>
            <a:ext cx="6705600" cy="990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AVIAN INFLUENZA VIRUS (H5N1)</a:t>
            </a:r>
            <a:br>
              <a:rPr lang="en-US" sz="2800" b="1" dirty="0" smtClean="0">
                <a:solidFill>
                  <a:srgbClr val="FF0066"/>
                </a:solidFill>
              </a:rPr>
            </a:br>
            <a:r>
              <a:rPr lang="en-US" sz="2000" b="1" dirty="0" smtClean="0">
                <a:solidFill>
                  <a:srgbClr val="A50021"/>
                </a:solidFill>
                <a:latin typeface="Arial Black" pitchFamily="34" charset="0"/>
              </a:rPr>
              <a:t>EPIDEMICAND PANDEMIC DISEASE</a:t>
            </a:r>
            <a:r>
              <a:rPr lang="en-US" sz="2800" b="1" dirty="0" smtClean="0">
                <a:solidFill>
                  <a:srgbClr val="A50021"/>
                </a:solidFill>
              </a:rPr>
              <a:t/>
            </a:r>
            <a:br>
              <a:rPr lang="en-US" sz="2800" b="1" dirty="0" smtClean="0">
                <a:solidFill>
                  <a:srgbClr val="A50021"/>
                </a:solidFill>
              </a:rPr>
            </a:b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077200" cy="4724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33CC"/>
                </a:solidFill>
              </a:rPr>
              <a:t>Bird flu also referred to as avian flu is an infection in birds caused by an influenza virus</a:t>
            </a:r>
            <a:r>
              <a:rPr lang="en-US" sz="2000" b="1" dirty="0" smtClean="0">
                <a:solidFill>
                  <a:srgbClr val="33CCFF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99"/>
                </a:solidFill>
              </a:rPr>
              <a:t>Since the viruses are highly contagious, danger to humans arises when domesticated birds (for example chickens, ducks, and turkeys) become infected.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A50021"/>
                </a:solidFill>
              </a:rPr>
              <a:t>In November 2010, officials in Hong Kong announced that a woman had contracted bird flu, the first reported case of the condition in seven years. </a:t>
            </a:r>
          </a:p>
          <a:p>
            <a:pPr algn="just"/>
            <a:r>
              <a:rPr lang="en-US" sz="2000" b="1" dirty="0" smtClean="0">
                <a:solidFill>
                  <a:srgbClr val="9900CC"/>
                </a:solidFill>
              </a:rPr>
              <a:t>In 2011, a mutated strain of highly pathogenic bird flu appeared, which is concerning because the existing poultry vaccines are not very effective against the new strain.</a:t>
            </a:r>
            <a:endParaRPr lang="en-US" sz="2000" b="1" dirty="0">
              <a:solidFill>
                <a:srgbClr val="9900CC"/>
              </a:solidFill>
            </a:endParaRPr>
          </a:p>
        </p:txBody>
      </p:sp>
      <p:pic>
        <p:nvPicPr>
          <p:cNvPr id="1026" name="Picture 2" descr="C:\Documents and Settings\Administrator\Desktop\New Folder\bird flu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85800"/>
            <a:ext cx="1600200" cy="1533525"/>
          </a:xfrm>
          <a:prstGeom prst="rect">
            <a:avLst/>
          </a:prstGeom>
          <a:noFill/>
        </p:spPr>
      </p:pic>
      <p:pic>
        <p:nvPicPr>
          <p:cNvPr id="4" name="Picture 3" descr="C:\Documents and Settings\Administrator\Desktop\New Folder\avian fl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762000"/>
            <a:ext cx="1828800" cy="1396764"/>
          </a:xfrm>
          <a:prstGeom prst="rect">
            <a:avLst/>
          </a:prstGeom>
          <a:noFill/>
        </p:spPr>
      </p:pic>
      <p:pic>
        <p:nvPicPr>
          <p:cNvPr id="5" name="Picture 4" descr="C:\Documents and Settings\Administrator\Desktop\New Folder\bird flue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762000"/>
            <a:ext cx="2200894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>
                <a:latin typeface="Arial" charset="0"/>
              </a:rPr>
              <a:t>Dr Ekta  </a:t>
            </a:r>
            <a:r>
              <a:rPr lang="de-DE">
                <a:latin typeface="Arial" charset="0"/>
                <a:sym typeface="Wingdings" pitchFamily="2" charset="2"/>
              </a:rPr>
              <a:t></a:t>
            </a:r>
            <a:r>
              <a:rPr lang="de-DE">
                <a:latin typeface="Arial" charset="0"/>
              </a:rPr>
              <a:t>  Page </a:t>
            </a:r>
            <a:fld id="{9CCC5575-00D6-4940-816E-7143361C7449}" type="slidenum">
              <a:rPr lang="de-DE">
                <a:latin typeface="Arial" charset="0"/>
              </a:rPr>
              <a:pPr/>
              <a:t>11</a:t>
            </a:fld>
            <a:endParaRPr lang="de-DE"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457200"/>
            <a:ext cx="851535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err="1" smtClean="0">
                <a:solidFill>
                  <a:srgbClr val="669900"/>
                </a:solidFill>
              </a:rPr>
              <a:t>Pathogenicities</a:t>
            </a:r>
            <a:r>
              <a:rPr lang="en-US" sz="3200" b="1" dirty="0" smtClean="0">
                <a:solidFill>
                  <a:srgbClr val="669900"/>
                </a:solidFill>
              </a:rPr>
              <a:t> of </a:t>
            </a:r>
            <a:r>
              <a:rPr lang="en-US" sz="3200" b="1" i="1" dirty="0" err="1" smtClean="0">
                <a:solidFill>
                  <a:srgbClr val="669900"/>
                </a:solidFill>
              </a:rPr>
              <a:t>Klebsiella</a:t>
            </a:r>
            <a:r>
              <a:rPr lang="en-US" sz="3200" b="1" i="1" dirty="0" smtClean="0">
                <a:solidFill>
                  <a:srgbClr val="669900"/>
                </a:solidFill>
              </a:rPr>
              <a:t> </a:t>
            </a:r>
            <a:r>
              <a:rPr lang="en-US" sz="3200" b="1" i="1" dirty="0" err="1" smtClean="0">
                <a:solidFill>
                  <a:srgbClr val="669900"/>
                </a:solidFill>
              </a:rPr>
              <a:t>pneumoniae</a:t>
            </a:r>
            <a:endParaRPr lang="en-US" sz="3200" b="1" i="1" dirty="0" smtClean="0">
              <a:solidFill>
                <a:srgbClr val="669900"/>
              </a:solidFill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102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</a:rPr>
              <a:t>Pulmonary infections - Pneumonia</a:t>
            </a:r>
            <a:endParaRPr lang="en-US" dirty="0" smtClean="0"/>
          </a:p>
          <a:p>
            <a:pPr marL="990600" lvl="1" indent="-533400" eaLnBrk="1" hangingPunct="1">
              <a:buNone/>
            </a:pPr>
            <a:r>
              <a:rPr lang="en-US" sz="1800" b="1" dirty="0" smtClean="0"/>
              <a:t>	High fatality</a:t>
            </a:r>
          </a:p>
          <a:p>
            <a:pPr marL="990600" lvl="1" indent="-533400" eaLnBrk="1" hangingPunct="1">
              <a:buNone/>
            </a:pPr>
            <a:r>
              <a:rPr lang="en-US" sz="1800" b="1" dirty="0" smtClean="0"/>
              <a:t>	In middle aged or older persons with medical problems like DM, alcoholism, chronic </a:t>
            </a:r>
            <a:r>
              <a:rPr lang="en-US" sz="1800" b="1" dirty="0" err="1" smtClean="0"/>
              <a:t>broncho</a:t>
            </a:r>
            <a:r>
              <a:rPr lang="en-US" sz="1800" b="1" dirty="0" smtClean="0"/>
              <a:t> pulmonary disease</a:t>
            </a:r>
          </a:p>
          <a:p>
            <a:pPr marL="990600" lvl="1" indent="-533400" eaLnBrk="1" hangingPunct="1">
              <a:buNone/>
            </a:pPr>
            <a:r>
              <a:rPr lang="en-US" sz="1800" b="1" dirty="0" smtClean="0"/>
              <a:t>	Extensive necrosis &amp; hemorrhage resulting in thick, </a:t>
            </a:r>
            <a:r>
              <a:rPr lang="en-US" sz="1800" b="1" dirty="0" err="1" smtClean="0"/>
              <a:t>mucoid</a:t>
            </a:r>
            <a:r>
              <a:rPr lang="en-US" sz="1800" b="1" dirty="0" smtClean="0"/>
              <a:t>, brick red sputum “currant jelly like”</a:t>
            </a:r>
          </a:p>
          <a:p>
            <a:pPr marL="609600" indent="-609600" eaLnBrk="1" hangingPunct="1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</a:rPr>
              <a:t>Extrapulmonary</a:t>
            </a:r>
            <a:r>
              <a:rPr lang="en-US" sz="2800" dirty="0" smtClean="0">
                <a:solidFill>
                  <a:srgbClr val="FF0000"/>
                </a:solidFill>
              </a:rPr>
              <a:t> infections </a:t>
            </a:r>
          </a:p>
          <a:p>
            <a:pPr marL="990600" lvl="1" indent="-533400" eaLnBrk="1" hangingPunct="1">
              <a:buNone/>
            </a:pPr>
            <a:r>
              <a:rPr lang="en-US" sz="1800" dirty="0" smtClean="0"/>
              <a:t>	Meningitis &amp; enteritis in infants</a:t>
            </a:r>
          </a:p>
          <a:p>
            <a:pPr marL="990600" lvl="1" indent="-533400" eaLnBrk="1" hangingPunct="1">
              <a:buNone/>
            </a:pPr>
            <a:r>
              <a:rPr lang="en-US" sz="1800" dirty="0" smtClean="0"/>
              <a:t>	UTI</a:t>
            </a:r>
          </a:p>
          <a:p>
            <a:pPr marL="990600" lvl="1" indent="-533400" eaLnBrk="1" hangingPunct="1">
              <a:buNone/>
            </a:pPr>
            <a:r>
              <a:rPr lang="en-US" sz="1800" dirty="0" smtClean="0"/>
              <a:t>	Septicemia </a:t>
            </a:r>
          </a:p>
          <a:p>
            <a:pPr marL="609600" indent="-609600" eaLnBrk="1" hangingPunct="1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</a:rPr>
              <a:t>An important cause of nosocomial infections.</a:t>
            </a:r>
          </a:p>
          <a:p>
            <a:pPr marL="609600" indent="-609600"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669900"/>
                </a:solidFill>
              </a:rPr>
              <a:t>Identification tests</a:t>
            </a:r>
          </a:p>
          <a:p>
            <a:pPr marL="609600" indent="-609600">
              <a:buNone/>
            </a:pPr>
            <a:r>
              <a:rPr lang="en-US" sz="2000" b="1" dirty="0" smtClean="0">
                <a:solidFill>
                  <a:srgbClr val="FF33CC"/>
                </a:solidFill>
              </a:rPr>
              <a:t>        I M Vi C test: - - + +     TSI Agar   :  Acid with Agar  </a:t>
            </a:r>
            <a:r>
              <a:rPr lang="en-US" sz="2000" b="1" dirty="0" err="1" smtClean="0">
                <a:solidFill>
                  <a:srgbClr val="FF33CC"/>
                </a:solidFill>
              </a:rPr>
              <a:t>Urease</a:t>
            </a:r>
            <a:r>
              <a:rPr lang="en-US" sz="2000" b="1" dirty="0" smtClean="0">
                <a:solidFill>
                  <a:srgbClr val="FF33CC"/>
                </a:solidFill>
              </a:rPr>
              <a:t>: Positive</a:t>
            </a:r>
          </a:p>
          <a:p>
            <a:pPr marL="609600" indent="-609600" eaLnBrk="1" hangingPunct="1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5486400" y="2971800"/>
          <a:ext cx="2517775" cy="1812925"/>
        </p:xfrm>
        <a:graphic>
          <a:graphicData uri="http://schemas.openxmlformats.org/presentationml/2006/ole">
            <p:oleObj spid="_x0000_s3074" name="Photo Editor Photo" r:id="rId3" imgW="4258269" imgH="3067478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001000" cy="6857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Scrub Typhus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8305800" cy="4038600"/>
          </a:xfrm>
        </p:spPr>
        <p:txBody>
          <a:bodyPr>
            <a:noAutofit/>
          </a:bodyPr>
          <a:lstStyle/>
          <a:p>
            <a:pPr algn="l">
              <a:buClr>
                <a:srgbClr val="FF0000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Agent: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Orientia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tsutsugamushi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algn="l">
              <a:buClr>
                <a:srgbClr val="FF00FF"/>
              </a:buCl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Reservoir: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Trombiculid</a:t>
            </a:r>
            <a:r>
              <a:rPr lang="en-US" sz="2000" dirty="0" smtClean="0">
                <a:solidFill>
                  <a:srgbClr val="FF0000"/>
                </a:solidFill>
              </a:rPr>
              <a:t> mite.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 to occur in a variety of habitats like sand beaches, mountain deserts and equatorial rain forests</a:t>
            </a:r>
            <a:endParaRPr lang="en-US" sz="2000" dirty="0" smtClean="0"/>
          </a:p>
          <a:p>
            <a:pPr algn="l">
              <a:defRPr/>
            </a:pPr>
            <a:r>
              <a:rPr lang="en-US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Scrub typhus is caused by Bacteria namely o</a:t>
            </a:r>
            <a:r>
              <a:rPr lang="en-US" sz="20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tsutsugamushi</a:t>
            </a:r>
            <a:endParaRPr lang="en-US" sz="2000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first reported in </a:t>
            </a:r>
            <a:r>
              <a:rPr lang="en-US" sz="20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Japan.</a:t>
            </a:r>
            <a:r>
              <a:rPr lang="en-US" sz="2000" dirty="0" err="1" smtClean="0">
                <a:solidFill>
                  <a:srgbClr val="FF00FF"/>
                </a:solidFill>
              </a:rPr>
              <a:t>First</a:t>
            </a:r>
            <a:r>
              <a:rPr lang="en-US" sz="2000" dirty="0" smtClean="0">
                <a:solidFill>
                  <a:srgbClr val="FF00FF"/>
                </a:solidFill>
              </a:rPr>
              <a:t> in India during world war II</a:t>
            </a:r>
          </a:p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Obligate intra  cellular  parasite on arthropod vectors,  Inability to grow in the cell free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media.</a:t>
            </a:r>
            <a:r>
              <a:rPr lang="en-US" sz="2000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Gram</a:t>
            </a:r>
            <a:r>
              <a:rPr lang="en-US" sz="20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negative , </a:t>
            </a:r>
            <a:r>
              <a:rPr lang="en-US" sz="2000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pleomorphic</a:t>
            </a:r>
            <a:r>
              <a:rPr lang="en-US" sz="20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non motile and non capsulated</a:t>
            </a:r>
          </a:p>
          <a:p>
            <a:pPr algn="l">
              <a:defRPr/>
            </a:pPr>
            <a:r>
              <a:rPr lang="en-US" sz="20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Incubation period  is 3 week. </a:t>
            </a:r>
            <a:r>
              <a:rPr lang="en-US" sz="2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disease sets with a fever, headache,</a:t>
            </a:r>
            <a:r>
              <a:rPr lang="en-US" sz="2000" dirty="0" smtClean="0">
                <a:solidFill>
                  <a:srgbClr val="009900"/>
                </a:solidFill>
                <a:cs typeface="Times New Roman" pitchFamily="18" charset="0"/>
              </a:rPr>
              <a:t> chills, malaise, </a:t>
            </a:r>
            <a:r>
              <a:rPr lang="en-US" sz="2000" dirty="0" err="1" smtClean="0">
                <a:solidFill>
                  <a:srgbClr val="009900"/>
                </a:solidFill>
                <a:cs typeface="Times New Roman" pitchFamily="18" charset="0"/>
              </a:rPr>
              <a:t>conjunctival</a:t>
            </a:r>
            <a:r>
              <a:rPr lang="en-US" sz="2000" dirty="0" smtClean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9900"/>
                </a:solidFill>
                <a:cs typeface="Times New Roman" pitchFamily="18" charset="0"/>
              </a:rPr>
              <a:t>Irritation.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red macular rash appears on the fifth day</a:t>
            </a:r>
          </a:p>
          <a:p>
            <a:pPr algn="l"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Lymphadenopathy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Lymphocytosis</a:t>
            </a:r>
            <a:r>
              <a:rPr lang="en-US" sz="2000" b="1" dirty="0" err="1" smtClean="0">
                <a:solidFill>
                  <a:srgbClr val="009900"/>
                </a:solidFill>
                <a:cs typeface="Times New Roman" pitchFamily="18" charset="0"/>
              </a:rPr>
              <a:t>They</a:t>
            </a:r>
            <a:r>
              <a:rPr lang="en-US" sz="2000" b="1" dirty="0" smtClean="0">
                <a:solidFill>
                  <a:srgbClr val="009900"/>
                </a:solidFill>
                <a:cs typeface="Times New Roman" pitchFamily="18" charset="0"/>
              </a:rPr>
              <a:t> become chiefly localized in vascular endothelial cells, which enlarge degenerate and causes thrombus formation   with partial or complete occlusion of vascular  endothelium</a:t>
            </a:r>
          </a:p>
          <a:p>
            <a:pPr algn="l">
              <a:defRPr/>
            </a:pPr>
            <a:endParaRPr lang="en-US" sz="2000" b="1" dirty="0" smtClean="0">
              <a:solidFill>
                <a:srgbClr val="009900"/>
              </a:solidFill>
              <a:cs typeface="Times New Roman" pitchFamily="18" charset="0"/>
            </a:endParaRPr>
          </a:p>
          <a:p>
            <a:pPr algn="l"/>
            <a:endParaRPr lang="en-US" sz="2000" b="1" dirty="0" smtClean="0">
              <a:solidFill>
                <a:srgbClr val="D60093"/>
              </a:solidFill>
            </a:endParaRPr>
          </a:p>
          <a:p>
            <a:pPr algn="just"/>
            <a:endParaRPr lang="en-US" sz="2800" b="1" dirty="0">
              <a:solidFill>
                <a:srgbClr val="230EA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28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Arial Black" pitchFamily="34" charset="0"/>
              </a:rPr>
              <a:t>EPIDEMIC DISEASE</a:t>
            </a:r>
            <a:endParaRPr lang="en-US" b="1" dirty="0">
              <a:solidFill>
                <a:srgbClr val="D60093"/>
              </a:solidFill>
            </a:endParaRPr>
          </a:p>
        </p:txBody>
      </p:sp>
      <p:pic>
        <p:nvPicPr>
          <p:cNvPr id="8" name="Picture 4" descr="chi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1905000" cy="211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C:\Users\DELL\AppData\LocalLow\Temp\Microsoft\OPC\DDT.uuvmdeuy5ksbqs4eraxcb6bec.t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7620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DELL\AppData\LocalLow\Temp\Microsoft\OPC\DDT._crevlwlvem184m8z84q2qohf.t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609600"/>
            <a:ext cx="19473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ELL\AppData\LocalLow\Temp\Microsoft\OPC\DDT.ps3e67kb7_i3c4avv2rnadryg.t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858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Arun Johnson\Desktop\project\Scrub typhus\chigger-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3276600"/>
            <a:ext cx="136444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001000" cy="12191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Department of Microbiology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8305800" cy="4038600"/>
          </a:xfrm>
        </p:spPr>
        <p:txBody>
          <a:bodyPr>
            <a:noAutofit/>
          </a:bodyPr>
          <a:lstStyle/>
          <a:p>
            <a:pPr algn="l">
              <a:defRPr/>
            </a:pPr>
            <a:endParaRPr lang="en-US" sz="2000" b="1" dirty="0" smtClean="0">
              <a:solidFill>
                <a:srgbClr val="009900"/>
              </a:solidFill>
              <a:cs typeface="Times New Roman" pitchFamily="18" charset="0"/>
            </a:endParaRPr>
          </a:p>
          <a:p>
            <a:pPr algn="l"/>
            <a:endParaRPr lang="en-US" sz="2000" b="1" dirty="0" smtClean="0">
              <a:solidFill>
                <a:srgbClr val="D60093"/>
              </a:solidFill>
            </a:endParaRPr>
          </a:p>
          <a:p>
            <a:pPr algn="just"/>
            <a:endParaRPr lang="en-US" sz="2800" b="1" dirty="0">
              <a:solidFill>
                <a:srgbClr val="230EA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066800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 : </a:t>
            </a:r>
          </a:p>
          <a:p>
            <a:pPr marL="609600" lvl="0" indent="-609600" algn="just">
              <a:buNone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Vision of the Department  is to educate and train students in the discipline of Microbiology and to produce competent students in Microbiology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IN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serve the Society by promoting science</a:t>
            </a:r>
            <a:r>
              <a:rPr lang="en-IN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"/>
            <a:ext cx="3733800" cy="6857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ROTA VIRUS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14600"/>
            <a:ext cx="6553200" cy="41148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9900CC"/>
                </a:solidFill>
              </a:rPr>
              <a:t>Rotavirus is the most common cause of </a:t>
            </a:r>
            <a:r>
              <a:rPr lang="en-US" sz="2000" b="1" dirty="0" smtClean="0">
                <a:solidFill>
                  <a:srgbClr val="9900CC"/>
                </a:solidFill>
                <a:hlinkClick r:id="rId3" tooltip="Diarrhea"/>
              </a:rPr>
              <a:t>severe </a:t>
            </a:r>
            <a:r>
              <a:rPr lang="en-US" sz="2000" b="1" dirty="0" err="1" smtClean="0">
                <a:solidFill>
                  <a:srgbClr val="9900CC"/>
                </a:solidFill>
                <a:hlinkClick r:id="rId3" tooltip="Diarrhea"/>
              </a:rPr>
              <a:t>diarrhoea</a:t>
            </a:r>
            <a:r>
              <a:rPr lang="en-US" sz="2000" b="1" dirty="0" smtClean="0">
                <a:solidFill>
                  <a:srgbClr val="9900CC"/>
                </a:solidFill>
              </a:rPr>
              <a:t> among infants and young children. It is a </a:t>
            </a:r>
            <a:r>
              <a:rPr lang="en-US" sz="2000" b="1" dirty="0" smtClean="0">
                <a:solidFill>
                  <a:srgbClr val="9900CC"/>
                </a:solidFill>
                <a:hlinkClick r:id="rId4" tooltip="Genus"/>
              </a:rPr>
              <a:t>genus</a:t>
            </a:r>
            <a:r>
              <a:rPr lang="en-US" sz="2000" b="1" dirty="0" smtClean="0">
                <a:solidFill>
                  <a:srgbClr val="9900CC"/>
                </a:solidFill>
              </a:rPr>
              <a:t> of </a:t>
            </a:r>
            <a:r>
              <a:rPr lang="en-US" sz="2000" b="1" dirty="0" smtClean="0">
                <a:solidFill>
                  <a:srgbClr val="9900CC"/>
                </a:solidFill>
                <a:hlinkClick r:id="rId5" tooltip="Double-stranded RNA virus"/>
              </a:rPr>
              <a:t>double-stranded RNA virus</a:t>
            </a:r>
            <a:r>
              <a:rPr lang="en-US" sz="2000" b="1" dirty="0" smtClean="0">
                <a:solidFill>
                  <a:srgbClr val="9900CC"/>
                </a:solidFill>
              </a:rPr>
              <a:t> in the </a:t>
            </a:r>
            <a:r>
              <a:rPr lang="en-US" sz="2000" b="1" dirty="0" smtClean="0">
                <a:solidFill>
                  <a:srgbClr val="9900CC"/>
                </a:solidFill>
                <a:hlinkClick r:id="rId6" tooltip="Family (biology)"/>
              </a:rPr>
              <a:t>family</a:t>
            </a:r>
            <a:r>
              <a:rPr lang="en-US" sz="2000" b="1" dirty="0" smtClean="0">
                <a:solidFill>
                  <a:srgbClr val="9900CC"/>
                </a:solidFill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hlinkClick r:id="rId7" tooltip="Reoviridae"/>
              </a:rPr>
              <a:t>Reoviridae</a:t>
            </a:r>
            <a:r>
              <a:rPr lang="en-US" sz="2000" b="1" dirty="0" smtClean="0">
                <a:solidFill>
                  <a:srgbClr val="9900CC"/>
                </a:solidFill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00863D"/>
                </a:solidFill>
              </a:rPr>
              <a:t>The virus is transmitted by the </a:t>
            </a:r>
            <a:r>
              <a:rPr lang="en-US" sz="2000" b="1" dirty="0" err="1" smtClean="0">
                <a:solidFill>
                  <a:srgbClr val="00863D"/>
                </a:solidFill>
                <a:hlinkClick r:id="rId8" tooltip="Fecal-oral route"/>
              </a:rPr>
              <a:t>faecal</a:t>
            </a:r>
            <a:r>
              <a:rPr lang="en-US" sz="2000" b="1" dirty="0" smtClean="0">
                <a:solidFill>
                  <a:srgbClr val="00863D"/>
                </a:solidFill>
                <a:hlinkClick r:id="rId8" tooltip="Fecal-oral route"/>
              </a:rPr>
              <a:t>-oral route</a:t>
            </a:r>
            <a:r>
              <a:rPr lang="en-US" sz="2000" b="1" dirty="0" smtClean="0">
                <a:solidFill>
                  <a:srgbClr val="00863D"/>
                </a:solidFill>
              </a:rPr>
              <a:t>. It infects and damages the </a:t>
            </a:r>
            <a:r>
              <a:rPr lang="en-US" sz="2000" b="1" dirty="0" smtClean="0">
                <a:solidFill>
                  <a:srgbClr val="00863D"/>
                </a:solidFill>
                <a:hlinkClick r:id="rId9" tooltip="Enterocyte"/>
              </a:rPr>
              <a:t>cells</a:t>
            </a:r>
            <a:r>
              <a:rPr lang="en-US" sz="2000" b="1" dirty="0" smtClean="0">
                <a:solidFill>
                  <a:srgbClr val="00863D"/>
                </a:solidFill>
              </a:rPr>
              <a:t> that line the </a:t>
            </a:r>
            <a:r>
              <a:rPr lang="en-US" sz="2000" b="1" dirty="0" smtClean="0">
                <a:solidFill>
                  <a:srgbClr val="00863D"/>
                </a:solidFill>
                <a:hlinkClick r:id="rId10" tooltip="Small intestine"/>
              </a:rPr>
              <a:t>small intestine</a:t>
            </a:r>
            <a:r>
              <a:rPr lang="en-US" sz="2000" b="1" dirty="0" smtClean="0">
                <a:solidFill>
                  <a:srgbClr val="00863D"/>
                </a:solidFill>
              </a:rPr>
              <a:t> and causes </a:t>
            </a:r>
            <a:r>
              <a:rPr lang="en-US" sz="2000" b="1" dirty="0" smtClean="0">
                <a:solidFill>
                  <a:srgbClr val="00863D"/>
                </a:solidFill>
                <a:hlinkClick r:id="rId11" tooltip="Gastroenteritis"/>
              </a:rPr>
              <a:t>gastroenteritis</a:t>
            </a:r>
            <a:r>
              <a:rPr lang="en-US" sz="2000" b="1" dirty="0" smtClean="0">
                <a:solidFill>
                  <a:srgbClr val="00863D"/>
                </a:solidFill>
              </a:rPr>
              <a:t> (which is often called "stomach flu“).</a:t>
            </a:r>
          </a:p>
          <a:p>
            <a:pPr algn="just"/>
            <a:r>
              <a:rPr lang="en-US" sz="2000" b="1" dirty="0" smtClean="0">
                <a:solidFill>
                  <a:srgbClr val="FF33CC"/>
                </a:solidFill>
              </a:rPr>
              <a:t>In 2009, the </a:t>
            </a:r>
            <a:r>
              <a:rPr lang="en-US" sz="2000" b="1" dirty="0" smtClean="0">
                <a:solidFill>
                  <a:srgbClr val="FF33CC"/>
                </a:solidFill>
                <a:hlinkClick r:id="rId12" tooltip="World Health Organization"/>
              </a:rPr>
              <a:t>World Health Organization</a:t>
            </a:r>
            <a:r>
              <a:rPr lang="en-US" sz="2000" b="1" dirty="0" smtClean="0">
                <a:solidFill>
                  <a:srgbClr val="FF33CC"/>
                </a:solidFill>
              </a:rPr>
              <a:t> (WHO) recommended that rotavirus vaccine be included in all national immunization  </a:t>
            </a:r>
            <a:r>
              <a:rPr lang="en-US" sz="2000" b="1" dirty="0" err="1" smtClean="0">
                <a:solidFill>
                  <a:srgbClr val="FF33CC"/>
                </a:solidFill>
              </a:rPr>
              <a:t>programmes</a:t>
            </a:r>
            <a:r>
              <a:rPr lang="en-US" sz="2000" b="1" dirty="0" smtClean="0">
                <a:solidFill>
                  <a:srgbClr val="FF33CC"/>
                </a:solidFill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Public health campaigns to combat rotavirus focus on providing </a:t>
            </a:r>
            <a:r>
              <a:rPr lang="en-US" sz="2000" b="1" dirty="0" smtClean="0">
                <a:solidFill>
                  <a:srgbClr val="C00000"/>
                </a:solidFill>
                <a:hlinkClick r:id="rId13" tooltip="Oral rehydration therapy"/>
              </a:rPr>
              <a:t>oral rehydration therapy</a:t>
            </a:r>
            <a:r>
              <a:rPr lang="en-US" sz="2000" b="1" dirty="0" smtClean="0">
                <a:solidFill>
                  <a:srgbClr val="C00000"/>
                </a:solidFill>
              </a:rPr>
              <a:t> for infected children and </a:t>
            </a:r>
            <a:r>
              <a:rPr lang="en-US" sz="2000" b="1" dirty="0" smtClean="0">
                <a:solidFill>
                  <a:srgbClr val="C00000"/>
                </a:solidFill>
                <a:hlinkClick r:id="rId14" tooltip="Vaccination"/>
              </a:rPr>
              <a:t>vaccination</a:t>
            </a:r>
            <a:r>
              <a:rPr lang="en-US" sz="2000" b="1" dirty="0" smtClean="0">
                <a:solidFill>
                  <a:srgbClr val="C00000"/>
                </a:solidFill>
              </a:rPr>
              <a:t> to prevent the disease.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Administrator\Desktop\New Folder\rota virus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1000" y="762000"/>
            <a:ext cx="2286000" cy="160734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esktop\New Folder\rota  virus 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67000" y="762000"/>
            <a:ext cx="2294467" cy="16002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Desktop\New Folder\rota 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53000" y="762000"/>
            <a:ext cx="2514600" cy="16002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Desktop\New Folder\rota9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62800" y="2743200"/>
            <a:ext cx="1752600" cy="182880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istrator\Desktop\New Folder\rota 8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91400" y="685800"/>
            <a:ext cx="1524000" cy="190500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istrator\Desktop\New Folder\rota 6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10400" y="4724400"/>
            <a:ext cx="1981200" cy="2133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248400" y="152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Arial Black" pitchFamily="34" charset="0"/>
              </a:rPr>
              <a:t>ENDEMIC DISEASE</a:t>
            </a:r>
            <a:endParaRPr lang="en-US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7467600" cy="6857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      HANTA VIRUS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8686800" cy="44958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Hantaviruses are negative sense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RNA virus"/>
              </a:rPr>
              <a:t>RNA viruses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Bunyaviridae"/>
              </a:rPr>
              <a:t>Bunyaviridae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lang="en-US" sz="2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  <a:hlinkClick r:id="rId5" tooltip="Arthropod"/>
              </a:rPr>
              <a:t>arthropod</a:t>
            </a:r>
            <a:r>
              <a:rPr lang="en-US" sz="2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-borne viruses,</a:t>
            </a:r>
            <a:r>
              <a:rPr lang="en-US" sz="2000" b="1" baseline="30000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but hantaviruses are thought to be transmitted to humans mainly through inhalation of aerosolized </a:t>
            </a:r>
            <a:r>
              <a:rPr lang="en-US" sz="2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  <a:hlinkClick r:id="rId6" tooltip="Rodent"/>
              </a:rPr>
              <a:t>rodent</a:t>
            </a:r>
            <a:r>
              <a:rPr lang="en-US" sz="2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excreta or rodent bites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name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hantavirus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derived from the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 tooltip="Hantan River"/>
              </a:rPr>
              <a:t>Hantan River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area in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 tooltip="South Korea"/>
              </a:rPr>
              <a:t>South Korea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which provided the founding member of the group: Hantan virus (HTNV)</a:t>
            </a:r>
          </a:p>
          <a:p>
            <a:pPr algn="just"/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Hemorrhagic fever with renal syndrome</a:t>
            </a:r>
          </a:p>
          <a:p>
            <a:pPr algn="just"/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Hantavirus (cardio-)pulmonary syndrome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late August and early September of 2012, eight new cases of Hantavirus were confirmed, including three deaths, in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tooltip="Curry Village, California"/>
              </a:rPr>
              <a:t>Curry Village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area of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tooltip="Yosemite National Park"/>
              </a:rPr>
              <a:t>Yosemite National Park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prevention can be accomplished by disposing of rodent nests, sealing any cracks</a:t>
            </a:r>
            <a:endParaRPr lang="en-US" sz="2000" b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074" name="Picture 2" descr="C:\Documents and Settings\Administrator\Desktop\New Folder\hant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152400"/>
            <a:ext cx="2667000" cy="2209801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Desktop\New Folder\hanta 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28600"/>
            <a:ext cx="3124200" cy="21336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Desktop\New Folder\hanta 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609600"/>
            <a:ext cx="990600" cy="160020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istrator\Desktop\New Folder\hanta 6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33800" y="609600"/>
            <a:ext cx="1981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0010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Hepatitis B virus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77200" cy="47244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660066"/>
                </a:solidFill>
              </a:rPr>
              <a:t>It  is classified as part of the </a:t>
            </a:r>
            <a:r>
              <a:rPr lang="en-US" sz="2000" b="1" i="1" dirty="0" err="1" smtClean="0">
                <a:solidFill>
                  <a:srgbClr val="660066"/>
                </a:solidFill>
                <a:hlinkClick r:id="rId3" tooltip="Hepadnaviridae"/>
              </a:rPr>
              <a:t>Hepadnaviridae</a:t>
            </a:r>
            <a:r>
              <a:rPr lang="en-US" sz="2000" b="1" i="1" dirty="0" smtClean="0">
                <a:solidFill>
                  <a:srgbClr val="660066"/>
                </a:solidFill>
              </a:rPr>
              <a:t> and </a:t>
            </a:r>
            <a:r>
              <a:rPr lang="en-US" sz="2000" b="1" dirty="0" smtClean="0">
                <a:solidFill>
                  <a:srgbClr val="660066"/>
                </a:solidFill>
                <a:hlinkClick r:id="rId4" tooltip="Genome"/>
              </a:rPr>
              <a:t>genome</a:t>
            </a:r>
            <a:r>
              <a:rPr lang="en-US" sz="2000" b="1" dirty="0" smtClean="0">
                <a:solidFill>
                  <a:srgbClr val="660066"/>
                </a:solidFill>
              </a:rPr>
              <a:t> of HBV is made of circular </a:t>
            </a:r>
            <a:r>
              <a:rPr lang="en-US" sz="2000" b="1" dirty="0" smtClean="0">
                <a:solidFill>
                  <a:srgbClr val="660066"/>
                </a:solidFill>
                <a:hlinkClick r:id="rId5" tooltip="DNA"/>
              </a:rPr>
              <a:t>DNA</a:t>
            </a:r>
            <a:r>
              <a:rPr lang="en-US" sz="2000" b="1" dirty="0" smtClean="0">
                <a:solidFill>
                  <a:srgbClr val="660066"/>
                </a:solidFill>
              </a:rPr>
              <a:t>, but it is unusual because the DNA is not fully double-stranded</a:t>
            </a:r>
          </a:p>
          <a:p>
            <a:pPr marL="342900" indent="-342900" algn="just">
              <a:lnSpc>
                <a:spcPct val="80000"/>
              </a:lnSpc>
              <a:spcBef>
                <a:spcPct val="35000"/>
              </a:spcBef>
              <a:buClr>
                <a:schemeClr val="tx2"/>
              </a:buClr>
            </a:pPr>
            <a:r>
              <a:rPr lang="en-US" sz="2000" b="1" dirty="0" smtClean="0">
                <a:solidFill>
                  <a:srgbClr val="FF33CC"/>
                </a:solidFill>
              </a:rPr>
              <a:t>The </a:t>
            </a:r>
            <a:r>
              <a:rPr lang="en-US" sz="2000" b="1" dirty="0" err="1" smtClean="0">
                <a:solidFill>
                  <a:srgbClr val="FF33CC"/>
                </a:solidFill>
              </a:rPr>
              <a:t>nucleocapsid</a:t>
            </a:r>
            <a:r>
              <a:rPr lang="en-US" sz="2000" b="1" dirty="0" smtClean="0">
                <a:solidFill>
                  <a:srgbClr val="FF33CC"/>
                </a:solidFill>
              </a:rPr>
              <a:t> encloses the viral DNA and a DNA polymerase that has </a:t>
            </a:r>
            <a:r>
              <a:rPr lang="en-US" sz="2000" b="1" dirty="0" smtClean="0">
                <a:solidFill>
                  <a:srgbClr val="FF33CC"/>
                </a:solidFill>
                <a:hlinkClick r:id="rId6" tooltip="Reverse transcriptase"/>
              </a:rPr>
              <a:t>reverse transcriptase</a:t>
            </a:r>
            <a:r>
              <a:rPr lang="en-US" sz="2000" b="1" dirty="0" smtClean="0">
                <a:solidFill>
                  <a:srgbClr val="FF33CC"/>
                </a:solidFill>
              </a:rPr>
              <a:t> similar to retroviruses.</a:t>
            </a:r>
            <a:r>
              <a:rPr lang="en-US" sz="2000" b="1" baseline="30000" dirty="0" smtClean="0">
                <a:solidFill>
                  <a:srgbClr val="FF33CC"/>
                </a:solidFill>
              </a:rPr>
              <a:t> </a:t>
            </a:r>
            <a:r>
              <a:rPr lang="en-US" sz="2000" b="1" dirty="0" smtClean="0">
                <a:solidFill>
                  <a:srgbClr val="FF33CC"/>
                </a:solidFill>
              </a:rPr>
              <a:t>which is called the surface antigen (</a:t>
            </a:r>
            <a:r>
              <a:rPr lang="en-US" sz="2000" b="1" dirty="0" err="1" smtClean="0">
                <a:solidFill>
                  <a:srgbClr val="FF33CC"/>
                </a:solidFill>
                <a:hlinkClick r:id="rId7" tooltip="HBsAg"/>
              </a:rPr>
              <a:t>HBsAg</a:t>
            </a:r>
            <a:r>
              <a:rPr lang="en-US" sz="2000" b="1" dirty="0" smtClean="0">
                <a:solidFill>
                  <a:srgbClr val="FF33CC"/>
                </a:solidFill>
              </a:rPr>
              <a:t>) </a:t>
            </a:r>
          </a:p>
          <a:p>
            <a:pPr marL="342900" indent="-342900" algn="just">
              <a:lnSpc>
                <a:spcPct val="80000"/>
              </a:lnSpc>
              <a:spcBef>
                <a:spcPct val="35000"/>
              </a:spcBef>
              <a:buClr>
                <a:schemeClr val="tx2"/>
              </a:buClr>
            </a:pPr>
            <a:r>
              <a:rPr lang="en-US" altLang="zh-TW" sz="2000" b="1" dirty="0" smtClean="0">
                <a:solidFill>
                  <a:srgbClr val="FF0066"/>
                </a:solidFill>
              </a:rPr>
              <a:t>Sexual 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sex workers and homosexuals are particular at risk</a:t>
            </a:r>
          </a:p>
          <a:p>
            <a:pPr marL="342900" indent="-342900" algn="just">
              <a:lnSpc>
                <a:spcPct val="80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altLang="zh-TW" sz="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35000"/>
              </a:spcBef>
              <a:buClr>
                <a:schemeClr val="tx2"/>
              </a:buClr>
            </a:pPr>
            <a:r>
              <a:rPr lang="en-US" altLang="zh-TW" sz="2000" b="1" dirty="0" err="1" smtClean="0">
                <a:solidFill>
                  <a:srgbClr val="FF0066"/>
                </a:solidFill>
              </a:rPr>
              <a:t>Parenteral</a:t>
            </a:r>
            <a:r>
              <a:rPr lang="en-US" altLang="zh-TW" sz="2000" b="1" dirty="0" smtClean="0">
                <a:solidFill>
                  <a:srgbClr val="FF0066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Health Workers are at increased risk</a:t>
            </a:r>
          </a:p>
          <a:p>
            <a:pPr marL="342900" indent="-342900" algn="just">
              <a:lnSpc>
                <a:spcPct val="80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altLang="zh-TW" sz="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35000"/>
              </a:spcBef>
              <a:buClr>
                <a:schemeClr val="tx2"/>
              </a:buClr>
            </a:pPr>
            <a:r>
              <a:rPr lang="en-US" altLang="zh-TW" sz="2000" b="1" dirty="0" err="1" smtClean="0">
                <a:solidFill>
                  <a:srgbClr val="FF0066"/>
                </a:solidFill>
              </a:rPr>
              <a:t>Perinatal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Mothers who are </a:t>
            </a:r>
            <a:r>
              <a:rPr lang="en-US" altLang="zh-TW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HBeAg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positive are much more likely to transmit to their offspring than those who are not 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35000"/>
              </a:spcBef>
              <a:buClr>
                <a:schemeClr val="tx2"/>
              </a:buClr>
            </a:pP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zh-TW" sz="2000" b="1" dirty="0" smtClean="0">
                <a:solidFill>
                  <a:srgbClr val="6600CC"/>
                </a:solidFill>
                <a:latin typeface="Times New Roman" pitchFamily="18" charset="0"/>
              </a:rPr>
              <a:t>Treatment by employing </a:t>
            </a:r>
            <a:r>
              <a:rPr lang="en-US" altLang="zh-TW" sz="2000" b="1" dirty="0" err="1" smtClean="0">
                <a:solidFill>
                  <a:srgbClr val="6600CC"/>
                </a:solidFill>
                <a:latin typeface="Times New Roman" pitchFamily="18" charset="0"/>
              </a:rPr>
              <a:t>Lamivudine</a:t>
            </a:r>
            <a:r>
              <a:rPr lang="en-US" altLang="zh-TW" sz="2000" b="1" dirty="0" smtClean="0">
                <a:solidFill>
                  <a:srgbClr val="6600CC"/>
                </a:solidFill>
                <a:latin typeface="Times New Roman" pitchFamily="18" charset="0"/>
              </a:rPr>
              <a:t> , </a:t>
            </a:r>
            <a:r>
              <a:rPr lang="en-US" altLang="zh-TW" sz="2000" b="1" dirty="0" err="1" smtClean="0">
                <a:solidFill>
                  <a:srgbClr val="6600CC"/>
                </a:solidFill>
                <a:latin typeface="Times New Roman" pitchFamily="18" charset="0"/>
              </a:rPr>
              <a:t>Adefovir</a:t>
            </a:r>
            <a:r>
              <a:rPr lang="en-US" altLang="zh-TW" sz="2000" b="1" dirty="0" smtClean="0">
                <a:solidFill>
                  <a:srgbClr val="6600CC"/>
                </a:solidFill>
                <a:latin typeface="Times New Roman" pitchFamily="18" charset="0"/>
              </a:rPr>
              <a:t>  and  </a:t>
            </a:r>
            <a:r>
              <a:rPr lang="en-US" altLang="zh-TW" sz="2000" b="1" dirty="0" err="1" smtClean="0">
                <a:solidFill>
                  <a:srgbClr val="6600CC"/>
                </a:solidFill>
                <a:latin typeface="Times New Roman" pitchFamily="18" charset="0"/>
              </a:rPr>
              <a:t>Entecavir</a:t>
            </a:r>
            <a:r>
              <a:rPr lang="en-US" altLang="zh-TW" sz="2000" b="1" dirty="0" smtClean="0">
                <a:solidFill>
                  <a:srgbClr val="6600CC"/>
                </a:solidFill>
                <a:latin typeface="Times New Roman" pitchFamily="18" charset="0"/>
              </a:rPr>
              <a:t>.</a:t>
            </a:r>
            <a:endParaRPr lang="en-US" altLang="zh-TW" sz="2000" b="1" dirty="0" smtClean="0">
              <a:solidFill>
                <a:srgbClr val="6600CC"/>
              </a:solidFill>
            </a:endParaRPr>
          </a:p>
          <a:p>
            <a:pPr algn="just"/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dirty="0" smtClean="0">
                <a:solidFill>
                  <a:srgbClr val="00863D"/>
                </a:solidFill>
                <a:latin typeface="Times New Roman" pitchFamily="18" charset="0"/>
              </a:rPr>
              <a:t>Vaccination - Highly effective recombinant vaccines are now available(HBV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endParaRPr lang="en-US" sz="2000" b="1" baseline="30000" dirty="0" smtClean="0">
              <a:solidFill>
                <a:srgbClr val="FF33CC"/>
              </a:solidFill>
            </a:endParaRPr>
          </a:p>
        </p:txBody>
      </p:sp>
      <p:pic>
        <p:nvPicPr>
          <p:cNvPr id="6146" name="Picture 2" descr="C:\Documents and Settings\Administrator\Desktop\New Folder\hb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28600"/>
            <a:ext cx="1905000" cy="1536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Dr Ekta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01339A23-E593-4553-B744-2ECD5C2C9545}" type="slidenum">
              <a:rPr lang="de-DE"/>
              <a:pPr/>
              <a:t>5</a:t>
            </a:fld>
            <a:endParaRPr lang="de-DE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1"/>
            <a:ext cx="4419600" cy="7620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Diarrheagenic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E.coli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5029200" cy="51816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400" b="1" dirty="0" err="1">
                <a:solidFill>
                  <a:srgbClr val="FF33CC"/>
                </a:solidFill>
              </a:rPr>
              <a:t>Enteropathogenic</a:t>
            </a:r>
            <a:r>
              <a:rPr lang="en-US" sz="2400" b="1" dirty="0">
                <a:solidFill>
                  <a:srgbClr val="FF33CC"/>
                </a:solidFill>
              </a:rPr>
              <a:t> </a:t>
            </a:r>
            <a:r>
              <a:rPr lang="en-US" sz="2400" b="1" dirty="0" smtClean="0">
                <a:solidFill>
                  <a:srgbClr val="FF33CC"/>
                </a:solidFill>
              </a:rPr>
              <a:t> </a:t>
            </a:r>
            <a:r>
              <a:rPr lang="en-US" sz="2400" b="1" i="1" dirty="0" err="1" smtClean="0">
                <a:solidFill>
                  <a:srgbClr val="FF33CC"/>
                </a:solidFill>
              </a:rPr>
              <a:t>E.coli</a:t>
            </a:r>
            <a:r>
              <a:rPr lang="en-US" sz="2400" b="1" dirty="0" smtClean="0">
                <a:solidFill>
                  <a:srgbClr val="FF33CC"/>
                </a:solidFill>
              </a:rPr>
              <a:t> </a:t>
            </a:r>
            <a:r>
              <a:rPr lang="en-US" sz="2400" b="1" dirty="0">
                <a:solidFill>
                  <a:srgbClr val="FF33CC"/>
                </a:solidFill>
              </a:rPr>
              <a:t>(EPEC)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863D"/>
                </a:solidFill>
              </a:rPr>
              <a:t>Enterotoxigenic</a:t>
            </a:r>
            <a:r>
              <a:rPr lang="en-US" sz="2400" b="1" dirty="0">
                <a:solidFill>
                  <a:srgbClr val="00863D"/>
                </a:solidFill>
              </a:rPr>
              <a:t> </a:t>
            </a:r>
            <a:r>
              <a:rPr lang="en-US" sz="2400" b="1" dirty="0" smtClean="0">
                <a:solidFill>
                  <a:srgbClr val="00863D"/>
                </a:solidFill>
              </a:rPr>
              <a:t> </a:t>
            </a:r>
            <a:r>
              <a:rPr lang="en-US" sz="2400" b="1" i="1" dirty="0" err="1" smtClean="0">
                <a:solidFill>
                  <a:srgbClr val="00863D"/>
                </a:solidFill>
              </a:rPr>
              <a:t>E.coli</a:t>
            </a:r>
            <a:r>
              <a:rPr lang="en-US" sz="2400" b="1" i="1" dirty="0" smtClean="0">
                <a:solidFill>
                  <a:srgbClr val="00863D"/>
                </a:solidFill>
              </a:rPr>
              <a:t> </a:t>
            </a:r>
            <a:r>
              <a:rPr lang="en-US" sz="2400" b="1" dirty="0">
                <a:solidFill>
                  <a:srgbClr val="00863D"/>
                </a:solidFill>
              </a:rPr>
              <a:t>(ETEC)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 dirty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Enteroinvasive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E.coli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(EIEC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00FF"/>
                </a:solidFill>
              </a:rPr>
              <a:t>Enterohemorrhagic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E.coli</a:t>
            </a:r>
            <a:r>
              <a:rPr lang="en-US" sz="2400" b="1" dirty="0">
                <a:solidFill>
                  <a:srgbClr val="0000FF"/>
                </a:solidFill>
              </a:rPr>
              <a:t> (EHEC)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or </a:t>
            </a:r>
            <a:r>
              <a:rPr lang="en-US" sz="2400" b="1" dirty="0" err="1">
                <a:solidFill>
                  <a:srgbClr val="0000FF"/>
                </a:solidFill>
              </a:rPr>
              <a:t>Verotoxigenic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E.coli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(VTEC) 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Enteroaggregative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smtClean="0">
                <a:solidFill>
                  <a:srgbClr val="A50021"/>
                </a:solidFill>
              </a:rPr>
              <a:t> </a:t>
            </a:r>
            <a:r>
              <a:rPr lang="en-US" sz="2400" b="1" i="1" dirty="0" err="1" smtClean="0">
                <a:solidFill>
                  <a:srgbClr val="A50021"/>
                </a:solidFill>
              </a:rPr>
              <a:t>E.coli</a:t>
            </a:r>
            <a:r>
              <a:rPr lang="en-US" sz="2400" b="1" dirty="0" smtClean="0">
                <a:solidFill>
                  <a:srgbClr val="A50021"/>
                </a:solidFill>
              </a:rPr>
              <a:t> </a:t>
            </a:r>
            <a:r>
              <a:rPr lang="en-US" sz="2400" b="1" dirty="0">
                <a:solidFill>
                  <a:srgbClr val="A50021"/>
                </a:solidFill>
              </a:rPr>
              <a:t>(EAEC) : “stacked brick” appearance.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9900CC"/>
                </a:solidFill>
              </a:rPr>
              <a:t>Diffusely adherent </a:t>
            </a:r>
            <a:r>
              <a:rPr lang="en-US" sz="2400" b="1" dirty="0" smtClean="0">
                <a:solidFill>
                  <a:srgbClr val="9900CC"/>
                </a:solidFill>
              </a:rPr>
              <a:t> </a:t>
            </a:r>
            <a:r>
              <a:rPr lang="en-US" sz="2400" b="1" i="1" dirty="0" err="1" smtClean="0">
                <a:solidFill>
                  <a:srgbClr val="9900CC"/>
                </a:solidFill>
              </a:rPr>
              <a:t>E.coli</a:t>
            </a:r>
            <a:r>
              <a:rPr lang="en-US" sz="2400" b="1" dirty="0" smtClean="0">
                <a:solidFill>
                  <a:srgbClr val="9900CC"/>
                </a:solidFill>
              </a:rPr>
              <a:t> </a:t>
            </a:r>
            <a:r>
              <a:rPr lang="en-US" sz="2400" b="1" dirty="0">
                <a:solidFill>
                  <a:srgbClr val="9900CC"/>
                </a:solidFill>
              </a:rPr>
              <a:t>(DAEC</a:t>
            </a:r>
            <a:r>
              <a:rPr lang="en-US" sz="2400" b="1" dirty="0" smtClean="0">
                <a:solidFill>
                  <a:srgbClr val="9900CC"/>
                </a:solidFill>
              </a:rPr>
              <a:t>)</a:t>
            </a:r>
          </a:p>
          <a:p>
            <a:pPr>
              <a:buClr>
                <a:schemeClr val="tx2"/>
              </a:buClr>
              <a:buNone/>
            </a:pPr>
            <a:r>
              <a:rPr lang="en-US" sz="2400" b="1" dirty="0" smtClean="0">
                <a:solidFill>
                  <a:srgbClr val="9900CC"/>
                </a:solidFill>
              </a:rPr>
              <a:t>	</a:t>
            </a:r>
            <a:r>
              <a:rPr lang="en-US" sz="2400" b="1" dirty="0" smtClean="0">
                <a:solidFill>
                  <a:srgbClr val="FF33CC"/>
                </a:solidFill>
              </a:rPr>
              <a:t>Identification</a:t>
            </a:r>
          </a:p>
          <a:p>
            <a:pPr>
              <a:buClr>
                <a:schemeClr val="tx2"/>
              </a:buClr>
              <a:buNone/>
            </a:pPr>
            <a:r>
              <a:rPr lang="en-US" sz="2400" b="1" dirty="0" smtClean="0">
                <a:solidFill>
                  <a:srgbClr val="9900CC"/>
                </a:solidFill>
              </a:rPr>
              <a:t>	</a:t>
            </a:r>
            <a:r>
              <a:rPr lang="en-US" sz="2400" b="1" dirty="0" err="1" smtClean="0">
                <a:solidFill>
                  <a:srgbClr val="9900CC"/>
                </a:solidFill>
              </a:rPr>
              <a:t>IMViC</a:t>
            </a:r>
            <a:r>
              <a:rPr lang="en-US" sz="2400" b="1" dirty="0" smtClean="0">
                <a:solidFill>
                  <a:srgbClr val="9900CC"/>
                </a:solidFill>
              </a:rPr>
              <a:t> Test: + + - -</a:t>
            </a:r>
          </a:p>
          <a:p>
            <a:pPr>
              <a:buClr>
                <a:schemeClr val="tx2"/>
              </a:buClr>
              <a:buNone/>
            </a:pPr>
            <a:r>
              <a:rPr lang="en-US" sz="2400" b="1" dirty="0" smtClean="0">
                <a:solidFill>
                  <a:srgbClr val="9900CC"/>
                </a:solidFill>
              </a:rPr>
              <a:t>	TSI  Agar   : Acid No Gas</a:t>
            </a:r>
            <a:endParaRPr lang="en-US" sz="2400" b="1" dirty="0">
              <a:solidFill>
                <a:srgbClr val="9900CC"/>
              </a:solidFill>
            </a:endParaRPr>
          </a:p>
        </p:txBody>
      </p:sp>
      <p:pic>
        <p:nvPicPr>
          <p:cNvPr id="5" name="Picture 2" descr="C:\Documents and Settings\Administrator\Desktop\New Folder\e.c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0"/>
            <a:ext cx="2514600" cy="181927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Desktop\New Folder\e.col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14400"/>
            <a:ext cx="2143125" cy="1295295"/>
          </a:xfrm>
          <a:prstGeom prst="rect">
            <a:avLst/>
          </a:prstGeom>
          <a:noFill/>
        </p:spPr>
      </p:pic>
      <p:pic>
        <p:nvPicPr>
          <p:cNvPr id="7" name="Picture 12" descr="C:\WINDOWS\Desktop\ecoli-l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114800"/>
            <a:ext cx="2590800" cy="178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001000" cy="5333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CHIKUNGUNYA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458200" cy="4038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Chikungunya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fever transmitted to humans by the bite of infected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Aedes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Aegypti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mosquitoes.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CHIKV is a member of the genus </a:t>
            </a:r>
            <a:r>
              <a:rPr lang="en-US" sz="20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Alphavirus</a:t>
            </a:r>
            <a:r>
              <a:rPr lang="en-US" sz="20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in the family </a:t>
            </a:r>
            <a:r>
              <a:rPr lang="en-US" sz="20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Togaviridae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CHIKV was first isolated from the blood of a febrile patient in Tanzania in 1953 and cause of numerous human epidemics 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Symptoms of disease includes fever, (joint pain), swelling of joints, stiffness of joints, muscular pain,  headache, fatigue (weakness), nausea, vomiting and rash.</a:t>
            </a:r>
          </a:p>
          <a:p>
            <a:pPr algn="just"/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Prevention of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Chikungunya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The best way to avoid CHIKV infection is to prevent mosquito bites. In addition we strongly recommend to have </a:t>
            </a:r>
            <a:r>
              <a:rPr lang="en-US" sz="2000" b="1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"Homeopathic Genus </a:t>
            </a:r>
            <a:r>
              <a:rPr lang="en-US" sz="2000" b="1" dirty="0" err="1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Epidemicus</a:t>
            </a:r>
            <a:r>
              <a:rPr lang="en-US" sz="2000" b="1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"</a:t>
            </a:r>
            <a:r>
              <a:rPr lang="en-US" sz="2000" b="1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for double protection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istrator\Desktop\New Folder\chikengunia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2590801" cy="2209800"/>
          </a:xfrm>
          <a:prstGeom prst="rect">
            <a:avLst/>
          </a:prstGeom>
          <a:noFill/>
        </p:spPr>
      </p:pic>
      <p:pic>
        <p:nvPicPr>
          <p:cNvPr id="4" name="Picture 3" descr="C:\Documents and Settings\Administrator\Desktop\New Folder\chikungunya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"/>
            <a:ext cx="3505200" cy="2362200"/>
          </a:xfrm>
          <a:prstGeom prst="rect">
            <a:avLst/>
          </a:prstGeom>
          <a:noFill/>
        </p:spPr>
      </p:pic>
      <p:pic>
        <p:nvPicPr>
          <p:cNvPr id="7" name="Picture 7" descr="C:\Documents and Settings\Administrator\Desktop\New Folder\chikengun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609600"/>
            <a:ext cx="222885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001000" cy="7619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DENGUE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610600" cy="40386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Dengue fever is a disease caused by a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flavi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virus that are transmitted by mosquitoes. </a:t>
            </a:r>
          </a:p>
          <a:p>
            <a:pPr algn="just"/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It is an acute illness of sudden onset that usually follows a benign course with symptoms such as 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headache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fever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exhaustion, severe muscle and 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joint pain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swollen glands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lymphadenopathy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), and 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rash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presence of fever,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rash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headache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(and other pains) is particularly characteristic of dengue. </a:t>
            </a:r>
          </a:p>
          <a:p>
            <a:pPr algn="l"/>
            <a:r>
              <a:rPr lang="en-US" sz="20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Other signs of dengue fever include </a:t>
            </a:r>
            <a:r>
              <a:rPr lang="en-US" sz="20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bleeding gums</a:t>
            </a:r>
            <a:r>
              <a:rPr lang="en-US" sz="20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, severe pain behind the eyes, and red palms and soles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Dengue Fever Prevention</a:t>
            </a:r>
          </a:p>
          <a:p>
            <a:pPr algn="just"/>
            <a:r>
              <a:rPr lang="en-US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Neither vaccine nor drugs for preventing infection are available.</a:t>
            </a:r>
          </a:p>
          <a:p>
            <a:pPr algn="just"/>
            <a:endParaRPr lang="en-US" sz="2800" b="1" dirty="0">
              <a:solidFill>
                <a:srgbClr val="230EA2"/>
              </a:solidFill>
            </a:endParaRPr>
          </a:p>
        </p:txBody>
      </p:sp>
      <p:pic>
        <p:nvPicPr>
          <p:cNvPr id="2050" name="Picture 2" descr="C:\Documents and Settings\Administrator\Desktop\New Folder\dengue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685800"/>
            <a:ext cx="2590800" cy="19812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esktop\New Folder\dengue 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304800"/>
            <a:ext cx="3200400" cy="23622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Desktop\New Folder\dengue flavo viru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304800"/>
            <a:ext cx="2895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001000" cy="53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RABIES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82000" cy="4191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 is dread disease</a:t>
            </a:r>
          </a:p>
          <a:p>
            <a:pPr algn="just"/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Rabies virus belongs to genus </a:t>
            </a:r>
            <a:r>
              <a:rPr lang="en-US" sz="20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3" tooltip="Lyssavirus"/>
              </a:rPr>
              <a:t>yssavirus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4" tooltip="Genus"/>
              </a:rPr>
              <a:t>genus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and family </a:t>
            </a:r>
            <a:r>
              <a:rPr lang="en-US" sz="20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5" tooltip="Rhabdoviridae"/>
              </a:rPr>
              <a:t>Rhabdoviridae</a:t>
            </a:r>
            <a:r>
              <a:rPr lang="en-US" sz="20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These viruses are 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6" tooltip="Viral envelope"/>
              </a:rPr>
              <a:t>enveloped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and have a single stranded 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7" tooltip="RNA"/>
              </a:rPr>
              <a:t>RNA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genome with 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hlinkClick r:id="rId8" tooltip="Negative-sense"/>
              </a:rPr>
              <a:t>negative-sense</a:t>
            </a: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The rabies virus is a </a:t>
            </a:r>
            <a:r>
              <a:rPr lang="en-US" sz="20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  <a:hlinkClick r:id="rId9" tooltip="Neurotropic virus"/>
              </a:rPr>
              <a:t>neurotropic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  <a:hlinkClick r:id="rId9" tooltip="Neurotropic virus"/>
              </a:rPr>
              <a:t> virus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that causes fatal disease in human and animals. 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  <a:hlinkClick r:id="rId10" tooltip="Rabies transmission"/>
              </a:rPr>
              <a:t>Rabies transmission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can occur through the saliva of infected animals.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zh-CN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Diseased diagnosed by presence  viral antigen and </a:t>
            </a:r>
            <a:r>
              <a:rPr lang="en-US" altLang="zh-CN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Negri</a:t>
            </a:r>
            <a:r>
              <a:rPr lang="en-US" altLang="zh-CN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body in brain tissue.</a:t>
            </a:r>
          </a:p>
          <a:p>
            <a:pPr algn="just"/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Symptoms includes  Fever Headache Malaise Hyper salivation Excitement agitation and paralysis</a:t>
            </a:r>
          </a:p>
          <a:p>
            <a:pPr algn="just"/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Prevention: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Vaccination,  Rabies vaccine was developed by Pasteur .</a:t>
            </a:r>
          </a:p>
          <a:p>
            <a:pPr algn="just"/>
            <a:endParaRPr lang="en-US" sz="20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istrator\Desktop\New Folder\rabies 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457200"/>
            <a:ext cx="1838325" cy="20574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Desktop\New Folder\rabies 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533400"/>
            <a:ext cx="1143000" cy="17526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Desktop\New Folder\rabies viru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04800"/>
            <a:ext cx="2057400" cy="2209800"/>
          </a:xfrm>
          <a:prstGeom prst="rect">
            <a:avLst/>
          </a:prstGeom>
          <a:noFill/>
        </p:spPr>
      </p:pic>
      <p:pic>
        <p:nvPicPr>
          <p:cNvPr id="4101" name="Picture 5" descr="C:\Documents and Settings\Administrator\Desktop\New Folder\radies 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96200" y="533400"/>
            <a:ext cx="1233714" cy="175260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91000" y="5334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29400" y="5334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4953000" cy="838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MYCOBACTERIUM TUBERCULOSIS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77200" cy="4953000"/>
          </a:xfrm>
        </p:spPr>
        <p:txBody>
          <a:bodyPr>
            <a:noAutofit/>
          </a:bodyPr>
          <a:lstStyle/>
          <a:p>
            <a:pPr algn="just"/>
            <a:r>
              <a:rPr lang="en-US" sz="2000" b="1" i="1" dirty="0" smtClean="0">
                <a:solidFill>
                  <a:srgbClr val="00B0F0"/>
                </a:solidFill>
                <a:latin typeface="+mj-lt"/>
              </a:rPr>
              <a:t>M. tuberculosis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, then known as the "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  <a:hlinkClick r:id="rId3" tooltip="Tubercle (anatomy)"/>
              </a:rPr>
              <a:t>tubercle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  <a:hlinkClick r:id="rId4" tooltip="Bacillus"/>
              </a:rPr>
              <a:t>bacillus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", was first described on 24 March 1882 by 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  <a:hlinkClick r:id="rId5" tooltip="Robert Koch"/>
              </a:rPr>
              <a:t>Robert Koch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, who subsequently received the 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  <a:hlinkClick r:id="rId6" tooltip="Nobel Prize in physiology or medicine"/>
              </a:rPr>
              <a:t>Nobel Prize in physiology or medicine</a:t>
            </a: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 for this discovery in 1905; the bacterium is also known as "Koch's bacillus".</a:t>
            </a:r>
            <a:endParaRPr lang="en-US" sz="2000" b="1" baseline="30000" dirty="0" smtClean="0">
              <a:solidFill>
                <a:srgbClr val="00B0F0"/>
              </a:solidFill>
              <a:latin typeface="+mj-lt"/>
            </a:endParaRPr>
          </a:p>
          <a:p>
            <a:pPr algn="just"/>
            <a:r>
              <a:rPr lang="en-US" sz="2000" b="1" i="1" dirty="0" smtClean="0">
                <a:solidFill>
                  <a:srgbClr val="00CC00"/>
                </a:solidFill>
              </a:rPr>
              <a:t>M. tuberculosis</a:t>
            </a:r>
            <a:r>
              <a:rPr lang="en-US" sz="2000" b="1" dirty="0" smtClean="0">
                <a:solidFill>
                  <a:srgbClr val="00CC00"/>
                </a:solidFill>
              </a:rPr>
              <a:t> </a:t>
            </a:r>
            <a:r>
              <a:rPr lang="en-US" sz="2000" b="1" dirty="0" smtClean="0">
                <a:solidFill>
                  <a:srgbClr val="00CC00"/>
                </a:solidFill>
                <a:hlinkClick r:id="rId7" tooltip="Obligate aerobe"/>
              </a:rPr>
              <a:t>requires oxygen to grow</a:t>
            </a:r>
            <a:r>
              <a:rPr lang="en-US" sz="2000" b="1" dirty="0" smtClean="0">
                <a:solidFill>
                  <a:srgbClr val="00CC00"/>
                </a:solidFill>
              </a:rPr>
              <a:t>. It does not retain any bacteriological stain due to high lipid content in its wall, and thus is neither Gram-positive nor Gram-negative; hence </a:t>
            </a:r>
            <a:r>
              <a:rPr lang="en-US" sz="2000" b="1" dirty="0" err="1" smtClean="0">
                <a:solidFill>
                  <a:srgbClr val="00CC00"/>
                </a:solidFill>
                <a:hlinkClick r:id="rId8" tooltip="Ziehl-Neelsen staining"/>
              </a:rPr>
              <a:t>Ziehl-Neelsen</a:t>
            </a:r>
            <a:r>
              <a:rPr lang="en-US" sz="2000" b="1" dirty="0" smtClean="0">
                <a:solidFill>
                  <a:srgbClr val="00CC00"/>
                </a:solidFill>
                <a:hlinkClick r:id="rId8" tooltip="Ziehl-Neelsen staining"/>
              </a:rPr>
              <a:t> staining</a:t>
            </a:r>
            <a:r>
              <a:rPr lang="en-US" sz="2000" b="1" dirty="0" smtClean="0">
                <a:solidFill>
                  <a:srgbClr val="00CC00"/>
                </a:solidFill>
              </a:rPr>
              <a:t>, or acid-fast staining.</a:t>
            </a:r>
          </a:p>
          <a:p>
            <a:pPr algn="just"/>
            <a:r>
              <a:rPr lang="en-US" altLang="zh-CN" sz="2000" b="1" dirty="0" smtClean="0">
                <a:solidFill>
                  <a:srgbClr val="A50021"/>
                </a:solidFill>
              </a:rPr>
              <a:t>Tuberculin Skin Test</a:t>
            </a:r>
          </a:p>
          <a:p>
            <a:pPr algn="just"/>
            <a:r>
              <a:rPr lang="en-US" altLang="zh-CN" sz="2000" b="1" dirty="0" smtClean="0">
                <a:solidFill>
                  <a:srgbClr val="FF0066"/>
                </a:solidFill>
              </a:rPr>
              <a:t>Tuberculin is a mixture known as purified protein derivatives (PPD) from TB bacilli. It is a test for delayed type hypersensitivity. Positive reaction, reddening and thickening (&gt; 5mm) at the site of injection after 2-3 days, indicates cellular immunity to tubercle bacilli.</a:t>
            </a:r>
            <a:r>
              <a:rPr lang="en-US" altLang="zh-CN" sz="2000" dirty="0" smtClean="0"/>
              <a:t> </a:t>
            </a:r>
          </a:p>
          <a:p>
            <a:pPr algn="just"/>
            <a:r>
              <a:rPr lang="en-US" altLang="zh-CN" sz="2000" b="1" dirty="0" smtClean="0">
                <a:solidFill>
                  <a:srgbClr val="6600CC"/>
                </a:solidFill>
              </a:rPr>
              <a:t>Treated  with  multiple drugs for a long period of time: </a:t>
            </a:r>
            <a:r>
              <a:rPr lang="en-US" altLang="zh-CN" sz="2000" b="1" dirty="0" err="1" smtClean="0">
                <a:solidFill>
                  <a:srgbClr val="6600CC"/>
                </a:solidFill>
              </a:rPr>
              <a:t>Rifampin</a:t>
            </a:r>
            <a:r>
              <a:rPr lang="en-US" altLang="zh-CN" sz="2000" b="1" dirty="0" smtClean="0">
                <a:solidFill>
                  <a:srgbClr val="6600CC"/>
                </a:solidFill>
              </a:rPr>
              <a:t>, </a:t>
            </a:r>
            <a:r>
              <a:rPr lang="en-US" altLang="zh-CN" sz="2000" b="1" dirty="0" err="1" smtClean="0">
                <a:solidFill>
                  <a:srgbClr val="6600CC"/>
                </a:solidFill>
              </a:rPr>
              <a:t>Isoniazid</a:t>
            </a:r>
            <a:r>
              <a:rPr lang="en-US" altLang="zh-CN" sz="2000" b="1" dirty="0" smtClean="0">
                <a:solidFill>
                  <a:srgbClr val="6600CC"/>
                </a:solidFill>
              </a:rPr>
              <a:t> (INH), </a:t>
            </a:r>
            <a:r>
              <a:rPr lang="en-US" altLang="zh-CN" sz="2000" b="1" dirty="0" err="1" smtClean="0">
                <a:solidFill>
                  <a:srgbClr val="6600CC"/>
                </a:solidFill>
              </a:rPr>
              <a:t>Pyrazinamide</a:t>
            </a:r>
            <a:r>
              <a:rPr lang="en-US" altLang="zh-CN" sz="2000" b="1" dirty="0" smtClean="0">
                <a:solidFill>
                  <a:srgbClr val="6600CC"/>
                </a:solidFill>
              </a:rPr>
              <a:t>,  </a:t>
            </a:r>
            <a:r>
              <a:rPr lang="en-US" altLang="zh-CN" sz="2000" b="1" dirty="0" err="1" smtClean="0">
                <a:solidFill>
                  <a:srgbClr val="6600CC"/>
                </a:solidFill>
              </a:rPr>
              <a:t>Ethambutol</a:t>
            </a:r>
            <a:r>
              <a:rPr lang="en-US" altLang="zh-CN" sz="2000" b="1" dirty="0" smtClean="0">
                <a:solidFill>
                  <a:srgbClr val="6600CC"/>
                </a:solidFill>
              </a:rPr>
              <a:t>, and Streptomycin.</a:t>
            </a:r>
          </a:p>
          <a:p>
            <a:pPr algn="just"/>
            <a:endParaRPr lang="en-US" altLang="zh-CN" sz="2000" b="1" dirty="0" smtClean="0">
              <a:solidFill>
                <a:srgbClr val="FF0066"/>
              </a:solidFill>
            </a:endParaRPr>
          </a:p>
          <a:p>
            <a:pPr algn="just"/>
            <a:endParaRPr lang="en-US" sz="2000" b="1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5122" name="Picture 2" descr="C:\Documents and Settings\Administrator\Desktop\New Folder\mb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152400"/>
            <a:ext cx="1530804" cy="152400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New Folder\tb 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152400"/>
            <a:ext cx="19050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1310</Words>
  <Application>Microsoft Office PowerPoint</Application>
  <PresentationFormat>On-screen Show (4:3)</PresentationFormat>
  <Paragraphs>120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Photo Editor Photo</vt:lpstr>
      <vt:lpstr>SWINE FLU</vt:lpstr>
      <vt:lpstr>ROTA VIRUS</vt:lpstr>
      <vt:lpstr>      HANTA VIRUS</vt:lpstr>
      <vt:lpstr>Hepatitis B virus</vt:lpstr>
      <vt:lpstr>Diarrheagenic E.coli</vt:lpstr>
      <vt:lpstr>CHIKUNGUNYA</vt:lpstr>
      <vt:lpstr>DENGUE</vt:lpstr>
      <vt:lpstr>RABIES</vt:lpstr>
      <vt:lpstr>MYCOBACTERIUM TUBERCULOSIS</vt:lpstr>
      <vt:lpstr>AVIAN INFLUENZA VIRUS (H5N1) EPIDEMICAND PANDEMIC DISEASE </vt:lpstr>
      <vt:lpstr>Pathogenicities of Klebsiella pneumoniae</vt:lpstr>
      <vt:lpstr>Scrub Typhus</vt:lpstr>
      <vt:lpstr>Department of Microbiology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Antony van Leeuwenhoek (1632-1723) The Father of Microbiology</dc:title>
  <dc:creator>prasad</dc:creator>
  <cp:lastModifiedBy>user</cp:lastModifiedBy>
  <cp:revision>101</cp:revision>
  <dcterms:created xsi:type="dcterms:W3CDTF">2012-09-09T01:32:48Z</dcterms:created>
  <dcterms:modified xsi:type="dcterms:W3CDTF">2023-03-12T16:43:01Z</dcterms:modified>
</cp:coreProperties>
</file>