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 id="307" r:id="rId58"/>
    <p:sldId id="308" r:id="rId59"/>
    <p:sldId id="309" r:id="rId60"/>
    <p:sldId id="310" r:id="rId61"/>
    <p:sldId id="311" r:id="rId62"/>
    <p:sldId id="312" r:id="rId63"/>
    <p:sldId id="313" r:id="rId64"/>
    <p:sldId id="314" r:id="rId65"/>
    <p:sldId id="315" r:id="rId66"/>
  </p:sldIdLst>
  <p:sldSz cy="6858000" cx="91440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000000"/>
          </p15:clr>
        </p15:guide>
        <p15:guide id="2" pos="2160">
          <p15:clr>
            <a:srgbClr val="000000"/>
          </p15:clr>
        </p15:guide>
      </p15:sldGuideLst>
    </p:ext>
    <p:ext uri="http://customooxmlschemas.google.com/">
      <go:slidesCustomData xmlns:go="http://customooxmlschemas.google.com/" r:id="rId67" roundtripDataSignature="AMtx7mjyhTKmi59JFXuhREUSOXlWgo68f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216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slide" Target="slides/slide56.xml"/><Relationship Id="rId61" Type="http://schemas.openxmlformats.org/officeDocument/2006/relationships/slide" Target="slides/slide55.xml"/><Relationship Id="rId20" Type="http://schemas.openxmlformats.org/officeDocument/2006/relationships/slide" Target="slides/slide14.xml"/><Relationship Id="rId64" Type="http://schemas.openxmlformats.org/officeDocument/2006/relationships/slide" Target="slides/slide58.xml"/><Relationship Id="rId63" Type="http://schemas.openxmlformats.org/officeDocument/2006/relationships/slide" Target="slides/slide57.xml"/><Relationship Id="rId22" Type="http://schemas.openxmlformats.org/officeDocument/2006/relationships/slide" Target="slides/slide16.xml"/><Relationship Id="rId66" Type="http://schemas.openxmlformats.org/officeDocument/2006/relationships/slide" Target="slides/slide60.xml"/><Relationship Id="rId21" Type="http://schemas.openxmlformats.org/officeDocument/2006/relationships/slide" Target="slides/slide15.xml"/><Relationship Id="rId65" Type="http://schemas.openxmlformats.org/officeDocument/2006/relationships/slide" Target="slides/slide59.xml"/><Relationship Id="rId24" Type="http://schemas.openxmlformats.org/officeDocument/2006/relationships/slide" Target="slides/slide18.xml"/><Relationship Id="rId23" Type="http://schemas.openxmlformats.org/officeDocument/2006/relationships/slide" Target="slides/slide17.xml"/><Relationship Id="rId67" Type="http://customschemas.google.com/relationships/presentationmetadata" Target="metadata"/><Relationship Id="rId60" Type="http://schemas.openxmlformats.org/officeDocument/2006/relationships/slide" Target="slides/slide54.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slide" Target="slides/slide53.xml"/><Relationship Id="rId14" Type="http://schemas.openxmlformats.org/officeDocument/2006/relationships/slide" Target="slides/slide8.xml"/><Relationship Id="rId58" Type="http://schemas.openxmlformats.org/officeDocument/2006/relationships/slide" Target="slides/slide52.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p2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p2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2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2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2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2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2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2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2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2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p3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3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3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3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p3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3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9" name="Shape 299"/>
        <p:cNvGrpSpPr/>
        <p:nvPr/>
      </p:nvGrpSpPr>
      <p:grpSpPr>
        <a:xfrm>
          <a:off x="0" y="0"/>
          <a:ext cx="0" cy="0"/>
          <a:chOff x="0" y="0"/>
          <a:chExt cx="0" cy="0"/>
        </a:xfrm>
      </p:grpSpPr>
      <p:sp>
        <p:nvSpPr>
          <p:cNvPr id="300" name="Google Shape;300;p3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4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4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p4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4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4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4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4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4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5" name="Shape 345"/>
        <p:cNvGrpSpPr/>
        <p:nvPr/>
      </p:nvGrpSpPr>
      <p:grpSpPr>
        <a:xfrm>
          <a:off x="0" y="0"/>
          <a:ext cx="0" cy="0"/>
          <a:chOff x="0" y="0"/>
          <a:chExt cx="0" cy="0"/>
        </a:xfrm>
      </p:grpSpPr>
      <p:sp>
        <p:nvSpPr>
          <p:cNvPr id="346" name="Google Shape;346;p4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4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4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4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7" name="Shape 367"/>
        <p:cNvGrpSpPr/>
        <p:nvPr/>
      </p:nvGrpSpPr>
      <p:grpSpPr>
        <a:xfrm>
          <a:off x="0" y="0"/>
          <a:ext cx="0" cy="0"/>
          <a:chOff x="0" y="0"/>
          <a:chExt cx="0" cy="0"/>
        </a:xfrm>
      </p:grpSpPr>
      <p:sp>
        <p:nvSpPr>
          <p:cNvPr id="368" name="Google Shape;368;p4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4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5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5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p5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5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2: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52: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53: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53: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54: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54: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55: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55: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5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p5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5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5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5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5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5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6: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6: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60: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60: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7: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7: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8: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8: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9: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1" name="Shape 11"/>
        <p:cNvGrpSpPr/>
        <p:nvPr/>
      </p:nvGrpSpPr>
      <p:grpSpPr>
        <a:xfrm>
          <a:off x="0" y="0"/>
          <a:ext cx="0" cy="0"/>
          <a:chOff x="0" y="0"/>
          <a:chExt cx="0" cy="0"/>
        </a:xfrm>
      </p:grpSpPr>
      <p:sp>
        <p:nvSpPr>
          <p:cNvPr id="12" name="Google Shape;12;p62"/>
          <p:cNvSpPr txBox="1"/>
          <p:nvPr>
            <p:ph type="title"/>
          </p:nvPr>
        </p:nvSpPr>
        <p:spPr>
          <a:xfrm>
            <a:off x="50800" y="125412"/>
            <a:ext cx="9042400" cy="8080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6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62"/>
          <p:cNvSpPr txBox="1"/>
          <p:nvPr>
            <p:ph idx="1" type="body"/>
          </p:nvPr>
        </p:nvSpPr>
        <p:spPr>
          <a:xfrm>
            <a:off x="458787" y="1770062"/>
            <a:ext cx="8226425" cy="3868737"/>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b="0" i="0" sz="1800">
                <a:solidFill>
                  <a:schemeClr val="dk1"/>
                </a:solidFill>
                <a:latin typeface="Calibri"/>
                <a:ea typeface="Calibri"/>
                <a:cs typeface="Calibri"/>
                <a:sym typeface="Calibri"/>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14" name="Google Shape;14;p62"/>
          <p:cNvSpPr txBox="1"/>
          <p:nvPr>
            <p:ph idx="11" type="ftr"/>
          </p:nvPr>
        </p:nvSpPr>
        <p:spPr>
          <a:xfrm>
            <a:off x="3108325" y="6378575"/>
            <a:ext cx="292735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62"/>
          <p:cNvSpPr txBox="1"/>
          <p:nvPr>
            <p:ph idx="10" type="dt"/>
          </p:nvPr>
        </p:nvSpPr>
        <p:spPr>
          <a:xfrm>
            <a:off x="457200" y="6378575"/>
            <a:ext cx="2103437"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62"/>
          <p:cNvSpPr txBox="1"/>
          <p:nvPr>
            <p:ph idx="12" type="sldNum"/>
          </p:nvPr>
        </p:nvSpPr>
        <p:spPr>
          <a:xfrm>
            <a:off x="6583362" y="6378575"/>
            <a:ext cx="2103437"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7" name="Shape 17"/>
        <p:cNvGrpSpPr/>
        <p:nvPr/>
      </p:nvGrpSpPr>
      <p:grpSpPr>
        <a:xfrm>
          <a:off x="0" y="0"/>
          <a:ext cx="0" cy="0"/>
          <a:chOff x="0" y="0"/>
          <a:chExt cx="0" cy="0"/>
        </a:xfrm>
      </p:grpSpPr>
      <p:sp>
        <p:nvSpPr>
          <p:cNvPr id="18" name="Google Shape;18;p63"/>
          <p:cNvSpPr txBox="1"/>
          <p:nvPr>
            <p:ph idx="11" type="ftr"/>
          </p:nvPr>
        </p:nvSpPr>
        <p:spPr>
          <a:xfrm>
            <a:off x="3108325" y="6378575"/>
            <a:ext cx="292735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63"/>
          <p:cNvSpPr txBox="1"/>
          <p:nvPr>
            <p:ph idx="10" type="dt"/>
          </p:nvPr>
        </p:nvSpPr>
        <p:spPr>
          <a:xfrm>
            <a:off x="457200" y="6378575"/>
            <a:ext cx="2103437"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63"/>
          <p:cNvSpPr txBox="1"/>
          <p:nvPr>
            <p:ph idx="12" type="sldNum"/>
          </p:nvPr>
        </p:nvSpPr>
        <p:spPr>
          <a:xfrm>
            <a:off x="6583362" y="6378575"/>
            <a:ext cx="2103437"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1" name="Shape 21"/>
        <p:cNvGrpSpPr/>
        <p:nvPr/>
      </p:nvGrpSpPr>
      <p:grpSpPr>
        <a:xfrm>
          <a:off x="0" y="0"/>
          <a:ext cx="0" cy="0"/>
          <a:chOff x="0" y="0"/>
          <a:chExt cx="0" cy="0"/>
        </a:xfrm>
      </p:grpSpPr>
      <p:sp>
        <p:nvSpPr>
          <p:cNvPr id="22" name="Google Shape;22;p66"/>
          <p:cNvSpPr txBox="1"/>
          <p:nvPr>
            <p:ph type="title"/>
          </p:nvPr>
        </p:nvSpPr>
        <p:spPr>
          <a:xfrm>
            <a:off x="50800" y="125412"/>
            <a:ext cx="9042400" cy="8080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6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66"/>
          <p:cNvSpPr txBox="1"/>
          <p:nvPr>
            <p:ph idx="1" type="body"/>
          </p:nvPr>
        </p:nvSpPr>
        <p:spPr>
          <a:xfrm>
            <a:off x="45720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4" name="Google Shape;24;p66"/>
          <p:cNvSpPr txBox="1"/>
          <p:nvPr>
            <p:ph idx="2" type="body"/>
          </p:nvPr>
        </p:nvSpPr>
        <p:spPr>
          <a:xfrm>
            <a:off x="4709160" y="1577340"/>
            <a:ext cx="3977640" cy="4526280"/>
          </a:xfrm>
          <a:prstGeom prst="rect">
            <a:avLst/>
          </a:prstGeom>
          <a:noFill/>
          <a:ln>
            <a:noFill/>
          </a:ln>
        </p:spPr>
        <p:txBody>
          <a:bodyPr anchorCtr="0" anchor="t" bIns="0" lIns="0" spcFirstLastPara="1" rIns="0" wrap="square" tIns="0">
            <a:spAutoFit/>
          </a:bodyPr>
          <a:lstStyle>
            <a:lvl1pPr indent="-228600" lvl="0" marL="457200" algn="l">
              <a:spcBef>
                <a:spcPts val="0"/>
              </a:spcBef>
              <a:spcAft>
                <a:spcPts val="0"/>
              </a:spcAft>
              <a:buSzPts val="1400"/>
              <a:buNone/>
              <a:defRPr/>
            </a:lvl1pPr>
            <a:lvl2pPr indent="-228600" lvl="1" marL="914400" algn="l">
              <a:spcBef>
                <a:spcPts val="0"/>
              </a:spcBef>
              <a:spcAft>
                <a:spcPts val="0"/>
              </a:spcAft>
              <a:buSzPts val="1400"/>
              <a:buNone/>
              <a:defRPr/>
            </a:lvl2pPr>
            <a:lvl3pPr indent="-228600" lvl="2" marL="1371600" algn="l">
              <a:spcBef>
                <a:spcPts val="0"/>
              </a:spcBef>
              <a:spcAft>
                <a:spcPts val="0"/>
              </a:spcAft>
              <a:buSzPts val="1400"/>
              <a:buNone/>
              <a:defRPr/>
            </a:lvl3pPr>
            <a:lvl4pPr indent="-228600" lvl="3" marL="1828800" algn="l">
              <a:spcBef>
                <a:spcPts val="0"/>
              </a:spcBef>
              <a:spcAft>
                <a:spcPts val="0"/>
              </a:spcAft>
              <a:buSzPts val="1400"/>
              <a:buNone/>
              <a:defRPr/>
            </a:lvl4pPr>
            <a:lvl5pPr indent="-228600" lvl="4" marL="2286000" algn="l">
              <a:spcBef>
                <a:spcPts val="0"/>
              </a:spcBef>
              <a:spcAft>
                <a:spcPts val="0"/>
              </a:spcAft>
              <a:buSzPts val="1400"/>
              <a:buNone/>
              <a:defRPr/>
            </a:lvl5pPr>
            <a:lvl6pPr indent="-228600" lvl="5" marL="2743200" algn="l">
              <a:spcBef>
                <a:spcPts val="0"/>
              </a:spcBef>
              <a:spcAft>
                <a:spcPts val="0"/>
              </a:spcAft>
              <a:buSzPts val="1400"/>
              <a:buNone/>
              <a:defRPr/>
            </a:lvl6pPr>
            <a:lvl7pPr indent="-228600" lvl="6" marL="3200400" algn="l">
              <a:spcBef>
                <a:spcPts val="0"/>
              </a:spcBef>
              <a:spcAft>
                <a:spcPts val="0"/>
              </a:spcAft>
              <a:buSzPts val="1400"/>
              <a:buNone/>
              <a:defRPr/>
            </a:lvl7pPr>
            <a:lvl8pPr indent="-228600" lvl="7" marL="3657600" algn="l">
              <a:spcBef>
                <a:spcPts val="0"/>
              </a:spcBef>
              <a:spcAft>
                <a:spcPts val="0"/>
              </a:spcAft>
              <a:buSzPts val="1400"/>
              <a:buNone/>
              <a:defRPr/>
            </a:lvl8pPr>
            <a:lvl9pPr indent="-228600" lvl="8" marL="4114800" algn="l">
              <a:spcBef>
                <a:spcPts val="0"/>
              </a:spcBef>
              <a:spcAft>
                <a:spcPts val="0"/>
              </a:spcAft>
              <a:buSzPts val="1400"/>
              <a:buNone/>
              <a:defRPr/>
            </a:lvl9pPr>
          </a:lstStyle>
          <a:p/>
        </p:txBody>
      </p:sp>
      <p:sp>
        <p:nvSpPr>
          <p:cNvPr id="25" name="Google Shape;25;p66"/>
          <p:cNvSpPr txBox="1"/>
          <p:nvPr>
            <p:ph idx="11" type="ftr"/>
          </p:nvPr>
        </p:nvSpPr>
        <p:spPr>
          <a:xfrm>
            <a:off x="3108325" y="6378575"/>
            <a:ext cx="292735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66"/>
          <p:cNvSpPr txBox="1"/>
          <p:nvPr>
            <p:ph idx="10" type="dt"/>
          </p:nvPr>
        </p:nvSpPr>
        <p:spPr>
          <a:xfrm>
            <a:off x="457200" y="6378575"/>
            <a:ext cx="2103437"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66"/>
          <p:cNvSpPr txBox="1"/>
          <p:nvPr>
            <p:ph idx="12" type="sldNum"/>
          </p:nvPr>
        </p:nvSpPr>
        <p:spPr>
          <a:xfrm>
            <a:off x="6583362" y="6378575"/>
            <a:ext cx="2103437"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8" name="Shape 28"/>
        <p:cNvGrpSpPr/>
        <p:nvPr/>
      </p:nvGrpSpPr>
      <p:grpSpPr>
        <a:xfrm>
          <a:off x="0" y="0"/>
          <a:ext cx="0" cy="0"/>
          <a:chOff x="0" y="0"/>
          <a:chExt cx="0" cy="0"/>
        </a:xfrm>
      </p:grpSpPr>
      <p:sp>
        <p:nvSpPr>
          <p:cNvPr id="29" name="Google Shape;29;p67"/>
          <p:cNvSpPr txBox="1"/>
          <p:nvPr>
            <p:ph type="ctrTitle"/>
          </p:nvPr>
        </p:nvSpPr>
        <p:spPr>
          <a:xfrm>
            <a:off x="685800" y="2125980"/>
            <a:ext cx="7772400" cy="144018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67"/>
          <p:cNvSpPr txBox="1"/>
          <p:nvPr>
            <p:ph idx="1" type="subTitle"/>
          </p:nvPr>
        </p:nvSpPr>
        <p:spPr>
          <a:xfrm>
            <a:off x="1371600" y="3840480"/>
            <a:ext cx="6400800" cy="1714500"/>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67"/>
          <p:cNvSpPr txBox="1"/>
          <p:nvPr>
            <p:ph idx="11" type="ftr"/>
          </p:nvPr>
        </p:nvSpPr>
        <p:spPr>
          <a:xfrm>
            <a:off x="3108325" y="6378575"/>
            <a:ext cx="292735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67"/>
          <p:cNvSpPr txBox="1"/>
          <p:nvPr>
            <p:ph idx="10" type="dt"/>
          </p:nvPr>
        </p:nvSpPr>
        <p:spPr>
          <a:xfrm>
            <a:off x="457200" y="6378575"/>
            <a:ext cx="2103437"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67"/>
          <p:cNvSpPr txBox="1"/>
          <p:nvPr>
            <p:ph idx="12" type="sldNum"/>
          </p:nvPr>
        </p:nvSpPr>
        <p:spPr>
          <a:xfrm>
            <a:off x="6583362" y="6378575"/>
            <a:ext cx="2103437"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obj">
  <p:cSld name="OBJECT">
    <p:spTree>
      <p:nvGrpSpPr>
        <p:cNvPr id="41" name="Shape 41"/>
        <p:cNvGrpSpPr/>
        <p:nvPr/>
      </p:nvGrpSpPr>
      <p:grpSpPr>
        <a:xfrm>
          <a:off x="0" y="0"/>
          <a:ext cx="0" cy="0"/>
          <a:chOff x="0" y="0"/>
          <a:chExt cx="0" cy="0"/>
        </a:xfrm>
      </p:grpSpPr>
      <p:sp>
        <p:nvSpPr>
          <p:cNvPr id="42" name="Google Shape;42;p65"/>
          <p:cNvSpPr txBox="1"/>
          <p:nvPr>
            <p:ph type="title"/>
          </p:nvPr>
        </p:nvSpPr>
        <p:spPr>
          <a:xfrm>
            <a:off x="50800" y="125412"/>
            <a:ext cx="9042400" cy="808037"/>
          </a:xfrm>
          <a:prstGeom prst="rect">
            <a:avLst/>
          </a:prstGeom>
          <a:noFill/>
          <a:ln>
            <a:noFill/>
          </a:ln>
        </p:spPr>
        <p:txBody>
          <a:bodyPr anchorCtr="0" anchor="t" bIns="0" lIns="0" spcFirstLastPara="1" rIns="0" wrap="square" tIns="0">
            <a:spAutoFit/>
          </a:bodyPr>
          <a:lstStyle>
            <a:lvl1pPr lvl="0" algn="l">
              <a:spcBef>
                <a:spcPts val="0"/>
              </a:spcBef>
              <a:spcAft>
                <a:spcPts val="0"/>
              </a:spcAft>
              <a:buSzPts val="1400"/>
              <a:buNone/>
              <a:defRPr b="1" i="0" sz="1600">
                <a:solidFill>
                  <a:schemeClr val="dk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65"/>
          <p:cNvSpPr txBox="1"/>
          <p:nvPr>
            <p:ph idx="11" type="ftr"/>
          </p:nvPr>
        </p:nvSpPr>
        <p:spPr>
          <a:xfrm>
            <a:off x="3108325" y="6378575"/>
            <a:ext cx="2927350"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65"/>
          <p:cNvSpPr txBox="1"/>
          <p:nvPr>
            <p:ph idx="10" type="dt"/>
          </p:nvPr>
        </p:nvSpPr>
        <p:spPr>
          <a:xfrm>
            <a:off x="457200" y="6378575"/>
            <a:ext cx="2103437" cy="34290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65"/>
          <p:cNvSpPr txBox="1"/>
          <p:nvPr>
            <p:ph idx="12" type="sldNum"/>
          </p:nvPr>
        </p:nvSpPr>
        <p:spPr>
          <a:xfrm>
            <a:off x="6583362" y="6378575"/>
            <a:ext cx="2103437" cy="342900"/>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0.jpg"/><Relationship Id="rId2" Type="http://schemas.openxmlformats.org/officeDocument/2006/relationships/slideLayout" Target="../slideLayouts/slideLayout5.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61"/>
          <p:cNvSpPr txBox="1"/>
          <p:nvPr>
            <p:ph type="title"/>
          </p:nvPr>
        </p:nvSpPr>
        <p:spPr>
          <a:xfrm>
            <a:off x="50800" y="125412"/>
            <a:ext cx="9042400" cy="808037"/>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61"/>
          <p:cNvSpPr txBox="1"/>
          <p:nvPr>
            <p:ph idx="1" type="body"/>
          </p:nvPr>
        </p:nvSpPr>
        <p:spPr>
          <a:xfrm>
            <a:off x="458787" y="1770062"/>
            <a:ext cx="8226425" cy="3868737"/>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8" name="Google Shape;8;p61"/>
          <p:cNvSpPr txBox="1"/>
          <p:nvPr>
            <p:ph idx="11" type="ftr"/>
          </p:nvPr>
        </p:nvSpPr>
        <p:spPr>
          <a:xfrm>
            <a:off x="3108325" y="6378575"/>
            <a:ext cx="292735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61"/>
          <p:cNvSpPr txBox="1"/>
          <p:nvPr>
            <p:ph idx="10" type="dt"/>
          </p:nvPr>
        </p:nvSpPr>
        <p:spPr>
          <a:xfrm>
            <a:off x="457200" y="6378575"/>
            <a:ext cx="2103437"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SzPts val="1400"/>
              <a:buNone/>
              <a:defRPr b="0" i="0" sz="18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61"/>
          <p:cNvSpPr txBox="1"/>
          <p:nvPr>
            <p:ph idx="12" type="sldNum"/>
          </p:nvPr>
        </p:nvSpPr>
        <p:spPr>
          <a:xfrm>
            <a:off x="6583362" y="6378575"/>
            <a:ext cx="2103437"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800"/>
              <a:buFont typeface="Calibri"/>
              <a:buNone/>
              <a:defRPr b="0" i="0" sz="18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 name="Shape 34"/>
        <p:cNvGrpSpPr/>
        <p:nvPr/>
      </p:nvGrpSpPr>
      <p:grpSpPr>
        <a:xfrm>
          <a:off x="0" y="0"/>
          <a:ext cx="0" cy="0"/>
          <a:chOff x="0" y="0"/>
          <a:chExt cx="0" cy="0"/>
        </a:xfrm>
      </p:grpSpPr>
      <p:sp>
        <p:nvSpPr>
          <p:cNvPr id="35" name="Google Shape;35;p64"/>
          <p:cNvSpPr txBox="1"/>
          <p:nvPr/>
        </p:nvSpPr>
        <p:spPr>
          <a:xfrm>
            <a:off x="1277937" y="674687"/>
            <a:ext cx="7104062" cy="5586412"/>
          </a:xfrm>
          <a:prstGeom prst="rect">
            <a:avLst/>
          </a:prstGeom>
          <a:blipFill rotWithShape="1">
            <a:blip r:embed="rId1">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6" name="Google Shape;36;p64"/>
          <p:cNvSpPr txBox="1"/>
          <p:nvPr>
            <p:ph type="title"/>
          </p:nvPr>
        </p:nvSpPr>
        <p:spPr>
          <a:xfrm>
            <a:off x="50800" y="125412"/>
            <a:ext cx="9042400" cy="808037"/>
          </a:xfrm>
          <a:prstGeom prst="rect">
            <a:avLst/>
          </a:prstGeom>
          <a:noFill/>
          <a:ln>
            <a:noFill/>
          </a:ln>
        </p:spPr>
        <p:txBody>
          <a:bodyPr anchorCtr="0" anchor="t" bIns="0" lIns="0" spcFirstLastPara="1" rIns="0" wrap="square" tIns="0">
            <a:spAutoFit/>
          </a:bodyPr>
          <a:lstStyle>
            <a:lvl1pPr lvl="0" marR="0" rtl="0" algn="l">
              <a:spcBef>
                <a:spcPts val="0"/>
              </a:spcBef>
              <a:spcAft>
                <a:spcPts val="0"/>
              </a:spcAft>
              <a:buSzPts val="1400"/>
              <a:buNone/>
              <a:defRPr b="0" i="0" sz="1800" u="none" cap="none" strike="noStrike">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7" name="Google Shape;37;p64"/>
          <p:cNvSpPr txBox="1"/>
          <p:nvPr>
            <p:ph idx="1" type="body"/>
          </p:nvPr>
        </p:nvSpPr>
        <p:spPr>
          <a:xfrm>
            <a:off x="458787" y="1770062"/>
            <a:ext cx="8226425" cy="3868737"/>
          </a:xfrm>
          <a:prstGeom prst="rect">
            <a:avLst/>
          </a:prstGeom>
          <a:noFill/>
          <a:ln>
            <a:noFill/>
          </a:ln>
        </p:spPr>
        <p:txBody>
          <a:bodyPr anchorCtr="0" anchor="t" bIns="0" lIns="0" spcFirstLastPara="1" rIns="0" wrap="square" tIns="0">
            <a:spAutoFit/>
          </a:bodyPr>
          <a:lstStyle>
            <a:lvl1pPr indent="-228600" lvl="0" marL="457200" marR="0" rtl="0" algn="l">
              <a:spcBef>
                <a:spcPts val="0"/>
              </a:spcBef>
              <a:spcAft>
                <a:spcPts val="0"/>
              </a:spcAft>
              <a:buSzPts val="1400"/>
              <a:buNone/>
              <a:defRPr b="0" i="0" sz="1800" u="none" cap="none" strike="noStrike">
                <a:latin typeface="Calibri"/>
                <a:ea typeface="Calibri"/>
                <a:cs typeface="Calibri"/>
                <a:sym typeface="Calibri"/>
              </a:defRPr>
            </a:lvl1pPr>
            <a:lvl2pPr indent="-228600" lvl="1" marL="914400" marR="0" rtl="0" algn="l">
              <a:spcBef>
                <a:spcPts val="0"/>
              </a:spcBef>
              <a:spcAft>
                <a:spcPts val="0"/>
              </a:spcAft>
              <a:buSzPts val="1400"/>
              <a:buNone/>
              <a:defRPr b="0" i="0" sz="1800" u="none" cap="none" strike="noStrike">
                <a:latin typeface="Calibri"/>
                <a:ea typeface="Calibri"/>
                <a:cs typeface="Calibri"/>
                <a:sym typeface="Calibri"/>
              </a:defRPr>
            </a:lvl2pPr>
            <a:lvl3pPr indent="-228600" lvl="2" marL="1371600" marR="0" rtl="0" algn="l">
              <a:spcBef>
                <a:spcPts val="0"/>
              </a:spcBef>
              <a:spcAft>
                <a:spcPts val="0"/>
              </a:spcAft>
              <a:buSzPts val="1400"/>
              <a:buNone/>
              <a:defRPr b="0" i="0" sz="1800" u="none" cap="none" strike="noStrike">
                <a:latin typeface="Calibri"/>
                <a:ea typeface="Calibri"/>
                <a:cs typeface="Calibri"/>
                <a:sym typeface="Calibri"/>
              </a:defRPr>
            </a:lvl3pPr>
            <a:lvl4pPr indent="-228600" lvl="3" marL="1828800" marR="0" rtl="0" algn="l">
              <a:spcBef>
                <a:spcPts val="0"/>
              </a:spcBef>
              <a:spcAft>
                <a:spcPts val="0"/>
              </a:spcAft>
              <a:buSzPts val="1400"/>
              <a:buNone/>
              <a:defRPr b="0" i="0" sz="1800" u="none" cap="none" strike="noStrike">
                <a:latin typeface="Calibri"/>
                <a:ea typeface="Calibri"/>
                <a:cs typeface="Calibri"/>
                <a:sym typeface="Calibri"/>
              </a:defRPr>
            </a:lvl4pPr>
            <a:lvl5pPr indent="-228600" lvl="4" marL="2286000" marR="0" rtl="0" algn="l">
              <a:spcBef>
                <a:spcPts val="0"/>
              </a:spcBef>
              <a:spcAft>
                <a:spcPts val="0"/>
              </a:spcAft>
              <a:buSzPts val="1400"/>
              <a:buNone/>
              <a:defRPr b="0" i="0" sz="1800" u="none" cap="none" strike="noStrike">
                <a:latin typeface="Calibri"/>
                <a:ea typeface="Calibri"/>
                <a:cs typeface="Calibri"/>
                <a:sym typeface="Calibri"/>
              </a:defRPr>
            </a:lvl5pPr>
            <a:lvl6pPr indent="-228600" lvl="5" marL="2743200" marR="0" rtl="0" algn="l">
              <a:spcBef>
                <a:spcPts val="0"/>
              </a:spcBef>
              <a:spcAft>
                <a:spcPts val="0"/>
              </a:spcAft>
              <a:buSzPts val="1400"/>
              <a:buNone/>
              <a:defRPr b="0" i="0" sz="1800" u="none" cap="none" strike="noStrike">
                <a:latin typeface="Calibri"/>
                <a:ea typeface="Calibri"/>
                <a:cs typeface="Calibri"/>
                <a:sym typeface="Calibri"/>
              </a:defRPr>
            </a:lvl6pPr>
            <a:lvl7pPr indent="-228600" lvl="6" marL="3200400" marR="0" rtl="0" algn="l">
              <a:spcBef>
                <a:spcPts val="0"/>
              </a:spcBef>
              <a:spcAft>
                <a:spcPts val="0"/>
              </a:spcAft>
              <a:buSzPts val="1400"/>
              <a:buNone/>
              <a:defRPr b="0" i="0" sz="1800" u="none" cap="none" strike="noStrike">
                <a:latin typeface="Calibri"/>
                <a:ea typeface="Calibri"/>
                <a:cs typeface="Calibri"/>
                <a:sym typeface="Calibri"/>
              </a:defRPr>
            </a:lvl7pPr>
            <a:lvl8pPr indent="-228600" lvl="7" marL="3657600" marR="0" rtl="0" algn="l">
              <a:spcBef>
                <a:spcPts val="0"/>
              </a:spcBef>
              <a:spcAft>
                <a:spcPts val="0"/>
              </a:spcAft>
              <a:buSzPts val="1400"/>
              <a:buNone/>
              <a:defRPr b="0" i="0" sz="1800" u="none" cap="none" strike="noStrike">
                <a:latin typeface="Calibri"/>
                <a:ea typeface="Calibri"/>
                <a:cs typeface="Calibri"/>
                <a:sym typeface="Calibri"/>
              </a:defRPr>
            </a:lvl8pPr>
            <a:lvl9pPr indent="-228600" lvl="8" marL="4114800" marR="0" rtl="0" algn="l">
              <a:spcBef>
                <a:spcPts val="0"/>
              </a:spcBef>
              <a:spcAft>
                <a:spcPts val="0"/>
              </a:spcAft>
              <a:buSzPts val="1400"/>
              <a:buNone/>
              <a:defRPr b="0" i="0" sz="1800" u="none" cap="none" strike="noStrike">
                <a:latin typeface="Calibri"/>
                <a:ea typeface="Calibri"/>
                <a:cs typeface="Calibri"/>
                <a:sym typeface="Calibri"/>
              </a:defRPr>
            </a:lvl9pPr>
          </a:lstStyle>
          <a:p/>
        </p:txBody>
      </p:sp>
      <p:sp>
        <p:nvSpPr>
          <p:cNvPr id="38" name="Google Shape;38;p64"/>
          <p:cNvSpPr txBox="1"/>
          <p:nvPr>
            <p:ph idx="11" type="ftr"/>
          </p:nvPr>
        </p:nvSpPr>
        <p:spPr>
          <a:xfrm>
            <a:off x="3108325" y="6378575"/>
            <a:ext cx="2927350"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SzPts val="1400"/>
              <a:buNone/>
              <a:defRPr b="0" i="0" sz="1800" u="non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9" name="Google Shape;39;p64"/>
          <p:cNvSpPr txBox="1"/>
          <p:nvPr>
            <p:ph idx="10" type="dt"/>
          </p:nvPr>
        </p:nvSpPr>
        <p:spPr>
          <a:xfrm>
            <a:off x="457200" y="6378575"/>
            <a:ext cx="2103437" cy="34290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SzPts val="1400"/>
              <a:buNone/>
              <a:defRPr b="0" i="0" sz="1800" u="non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0" name="Google Shape;40;p64"/>
          <p:cNvSpPr txBox="1"/>
          <p:nvPr>
            <p:ph idx="12" type="sldNum"/>
          </p:nvPr>
        </p:nvSpPr>
        <p:spPr>
          <a:xfrm>
            <a:off x="6583362" y="6378575"/>
            <a:ext cx="2103437" cy="342900"/>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800"/>
              <a:buFont typeface="Calibri"/>
              <a:buNone/>
              <a:defRPr b="0" i="0" sz="18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4"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jpg"/><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jpg"/><Relationship Id="rId4" Type="http://schemas.openxmlformats.org/officeDocument/2006/relationships/image" Target="../media/image20.jpg"/><Relationship Id="rId5"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jpg"/><Relationship Id="rId4" Type="http://schemas.openxmlformats.org/officeDocument/2006/relationships/image" Target="../media/image5.jpg"/><Relationship Id="rId5" Type="http://schemas.openxmlformats.org/officeDocument/2006/relationships/image" Target="../media/image16.jpg"/><Relationship Id="rId6" Type="http://schemas.openxmlformats.org/officeDocument/2006/relationships/image" Target="../media/image1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2.jpg"/><Relationship Id="rId4" Type="http://schemas.openxmlformats.org/officeDocument/2006/relationships/image" Target="../media/image9.jpg"/><Relationship Id="rId5" Type="http://schemas.openxmlformats.org/officeDocument/2006/relationships/image" Target="../media/image3.jpg"/><Relationship Id="rId6" Type="http://schemas.openxmlformats.org/officeDocument/2006/relationships/image" Target="../media/image7.jpg"/><Relationship Id="rId7" Type="http://schemas.openxmlformats.org/officeDocument/2006/relationships/image" Target="../media/image18.jpg"/><Relationship Id="rId8" Type="http://schemas.openxmlformats.org/officeDocument/2006/relationships/image" Target="../media/image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jpg"/><Relationship Id="rId4" Type="http://schemas.openxmlformats.org/officeDocument/2006/relationships/image" Target="../media/image14.jpg"/><Relationship Id="rId5" Type="http://schemas.openxmlformats.org/officeDocument/2006/relationships/image" Target="../media/image24.jpg"/><Relationship Id="rId6" Type="http://schemas.openxmlformats.org/officeDocument/2006/relationships/image" Target="../media/image28.jpg"/><Relationship Id="rId7" Type="http://schemas.openxmlformats.org/officeDocument/2006/relationships/image" Target="../media/image21.jpg"/><Relationship Id="rId8" Type="http://schemas.openxmlformats.org/officeDocument/2006/relationships/image" Target="../media/image22.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6.jpg"/><Relationship Id="rId4" Type="http://schemas.openxmlformats.org/officeDocument/2006/relationships/image" Target="../media/image25.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3.jpg"/><Relationship Id="rId4" Type="http://schemas.openxmlformats.org/officeDocument/2006/relationships/image" Target="../media/image27.jpg"/><Relationship Id="rId5" Type="http://schemas.openxmlformats.org/officeDocument/2006/relationships/image" Target="../media/image33.jpg"/><Relationship Id="rId6" Type="http://schemas.openxmlformats.org/officeDocument/2006/relationships/image" Target="../media/image34.jpg"/><Relationship Id="rId7" Type="http://schemas.openxmlformats.org/officeDocument/2006/relationships/image" Target="../media/image3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30.jpg"/><Relationship Id="rId4" Type="http://schemas.openxmlformats.org/officeDocument/2006/relationships/image" Target="../media/image29.jpg"/><Relationship Id="rId5" Type="http://schemas.openxmlformats.org/officeDocument/2006/relationships/image" Target="../media/image32.jpg"/><Relationship Id="rId6" Type="http://schemas.openxmlformats.org/officeDocument/2006/relationships/image" Target="../media/image31.jpg"/><Relationship Id="rId7" Type="http://schemas.openxmlformats.org/officeDocument/2006/relationships/image" Target="../media/image3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8.jpg"/><Relationship Id="rId4" Type="http://schemas.openxmlformats.org/officeDocument/2006/relationships/image" Target="../media/image4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7.jpg"/><Relationship Id="rId4" Type="http://schemas.openxmlformats.org/officeDocument/2006/relationships/image" Target="../media/image4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4.jpg"/><Relationship Id="rId4" Type="http://schemas.openxmlformats.org/officeDocument/2006/relationships/image" Target="../media/image4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1.jpg"/><Relationship Id="rId4" Type="http://schemas.openxmlformats.org/officeDocument/2006/relationships/image" Target="../media/image47.jpg"/><Relationship Id="rId5" Type="http://schemas.openxmlformats.org/officeDocument/2006/relationships/image" Target="../media/image49.jpg"/><Relationship Id="rId6" Type="http://schemas.openxmlformats.org/officeDocument/2006/relationships/image" Target="../media/image51.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48.jpg"/><Relationship Id="rId4" Type="http://schemas.openxmlformats.org/officeDocument/2006/relationships/image" Target="../media/image45.jpg"/><Relationship Id="rId5" Type="http://schemas.openxmlformats.org/officeDocument/2006/relationships/image" Target="../media/image46.jpg"/><Relationship Id="rId6" Type="http://schemas.openxmlformats.org/officeDocument/2006/relationships/image" Target="../media/image50.jpg"/><Relationship Id="rId7" Type="http://schemas.openxmlformats.org/officeDocument/2006/relationships/image" Target="../media/image5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7.jpg"/><Relationship Id="rId4" Type="http://schemas.openxmlformats.org/officeDocument/2006/relationships/image" Target="../media/image5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 Id="rId3" Type="http://schemas.openxmlformats.org/officeDocument/2006/relationships/image" Target="../media/image7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2.jpg"/><Relationship Id="rId4" Type="http://schemas.openxmlformats.org/officeDocument/2006/relationships/image" Target="../media/image54.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63.jpg"/><Relationship Id="rId4" Type="http://schemas.openxmlformats.org/officeDocument/2006/relationships/image" Target="../media/image67.jpg"/><Relationship Id="rId5" Type="http://schemas.openxmlformats.org/officeDocument/2006/relationships/image" Target="../media/image56.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image" Target="../media/image60.jp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59.jpg"/><Relationship Id="rId4" Type="http://schemas.openxmlformats.org/officeDocument/2006/relationships/image" Target="../media/image62.jpg"/><Relationship Id="rId5" Type="http://schemas.openxmlformats.org/officeDocument/2006/relationships/image" Target="../media/image58.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9.xml"/><Relationship Id="rId3" Type="http://schemas.openxmlformats.org/officeDocument/2006/relationships/image" Target="../media/image68.jpg"/><Relationship Id="rId4" Type="http://schemas.openxmlformats.org/officeDocument/2006/relationships/image" Target="../media/image64.jpg"/><Relationship Id="rId5" Type="http://schemas.openxmlformats.org/officeDocument/2006/relationships/image" Target="../media/image65.jpg"/><Relationship Id="rId6" Type="http://schemas.openxmlformats.org/officeDocument/2006/relationships/image" Target="../media/image70.jpg"/><Relationship Id="rId7" Type="http://schemas.openxmlformats.org/officeDocument/2006/relationships/image" Target="../media/image69.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 Id="rId3" Type="http://schemas.openxmlformats.org/officeDocument/2006/relationships/image" Target="../media/image6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 Id="rId3" Type="http://schemas.openxmlformats.org/officeDocument/2006/relationships/image" Target="../media/image66.jpg"/><Relationship Id="rId4" Type="http://schemas.openxmlformats.org/officeDocument/2006/relationships/image" Target="../media/image72.jp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77.jpg"/><Relationship Id="rId4" Type="http://schemas.openxmlformats.org/officeDocument/2006/relationships/image" Target="../media/image83.png"/><Relationship Id="rId5" Type="http://schemas.openxmlformats.org/officeDocument/2006/relationships/image" Target="../media/image73.jpg"/><Relationship Id="rId6" Type="http://schemas.openxmlformats.org/officeDocument/2006/relationships/image" Target="../media/image74.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81.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78.jpg"/><Relationship Id="rId4" Type="http://schemas.openxmlformats.org/officeDocument/2006/relationships/image" Target="../media/image82.jpg"/><Relationship Id="rId5" Type="http://schemas.openxmlformats.org/officeDocument/2006/relationships/image" Target="../media/image75.jpg"/><Relationship Id="rId6" Type="http://schemas.openxmlformats.org/officeDocument/2006/relationships/image" Target="../media/image79.jpg"/><Relationship Id="rId7" Type="http://schemas.openxmlformats.org/officeDocument/2006/relationships/image" Target="../media/image84.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7.xml"/><Relationship Id="rId3" Type="http://schemas.openxmlformats.org/officeDocument/2006/relationships/image" Target="../media/image76.jpg"/><Relationship Id="rId4" Type="http://schemas.openxmlformats.org/officeDocument/2006/relationships/image" Target="../media/image80.jpg"/><Relationship Id="rId5" Type="http://schemas.openxmlformats.org/officeDocument/2006/relationships/image" Target="../media/image89.jpg"/><Relationship Id="rId6" Type="http://schemas.openxmlformats.org/officeDocument/2006/relationships/image" Target="../media/image88.jpg"/><Relationship Id="rId7" Type="http://schemas.openxmlformats.org/officeDocument/2006/relationships/image" Target="../media/image86.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 Id="rId3" Type="http://schemas.openxmlformats.org/officeDocument/2006/relationships/image" Target="../media/image91.jpg"/><Relationship Id="rId4" Type="http://schemas.openxmlformats.org/officeDocument/2006/relationships/image" Target="../media/image90.jpg"/><Relationship Id="rId5" Type="http://schemas.openxmlformats.org/officeDocument/2006/relationships/image" Target="../media/image85.jpg"/><Relationship Id="rId6" Type="http://schemas.openxmlformats.org/officeDocument/2006/relationships/image" Target="../media/image92.jpg"/><Relationship Id="rId7" Type="http://schemas.openxmlformats.org/officeDocument/2006/relationships/image" Target="../media/image94.jp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 Id="rId3" Type="http://schemas.openxmlformats.org/officeDocument/2006/relationships/image" Target="../media/image87.jpg"/><Relationship Id="rId4" Type="http://schemas.openxmlformats.org/officeDocument/2006/relationships/image" Target="../media/image93.jpg"/><Relationship Id="rId9" Type="http://schemas.openxmlformats.org/officeDocument/2006/relationships/image" Target="../media/image97.jpg"/><Relationship Id="rId5" Type="http://schemas.openxmlformats.org/officeDocument/2006/relationships/image" Target="../media/image98.jpg"/><Relationship Id="rId6" Type="http://schemas.openxmlformats.org/officeDocument/2006/relationships/image" Target="../media/image96.jpg"/><Relationship Id="rId7" Type="http://schemas.openxmlformats.org/officeDocument/2006/relationships/image" Target="../media/image95.jpg"/><Relationship Id="rId8" Type="http://schemas.openxmlformats.org/officeDocument/2006/relationships/image" Target="../media/image9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9" name="Shape 49"/>
        <p:cNvGrpSpPr/>
        <p:nvPr/>
      </p:nvGrpSpPr>
      <p:grpSpPr>
        <a:xfrm>
          <a:off x="0" y="0"/>
          <a:ext cx="0" cy="0"/>
          <a:chOff x="0" y="0"/>
          <a:chExt cx="0" cy="0"/>
        </a:xfrm>
      </p:grpSpPr>
      <p:sp>
        <p:nvSpPr>
          <p:cNvPr id="50" name="Google Shape;50;p1"/>
          <p:cNvSpPr txBox="1"/>
          <p:nvPr/>
        </p:nvSpPr>
        <p:spPr>
          <a:xfrm>
            <a:off x="384175" y="1084262"/>
            <a:ext cx="8302625" cy="4416425"/>
          </a:xfrm>
          <a:prstGeom prst="rect">
            <a:avLst/>
          </a:prstGeom>
          <a:noFill/>
          <a:ln>
            <a:noFill/>
          </a:ln>
        </p:spPr>
        <p:txBody>
          <a:bodyPr anchorCtr="0" anchor="t" bIns="0" lIns="0" spcFirstLastPara="1" rIns="0" wrap="square" tIns="12700">
            <a:spAutoFit/>
          </a:bodyPr>
          <a:lstStyle/>
          <a:p>
            <a:pPr indent="0" lvl="0" marL="12700" marR="0" rtl="0" algn="just">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George Bentham and Joseph Dalton Hooker - Two English taxonomists who were closely  associated with the Royal Botanical Garden at Kew, England have given a detailed  classification of plant kingdom, particularly the angiosperms.</a:t>
            </a:r>
            <a:endParaRPr/>
          </a:p>
          <a:p>
            <a:pPr indent="0" lvl="0" marL="12700" marR="0" rtl="0" algn="just">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They gave an outstanding system  of classification of phanerogams in their </a:t>
            </a:r>
            <a:r>
              <a:rPr b="1" i="1" lang="en-US" sz="1800" u="sng" cap="none" strike="noStrike">
                <a:solidFill>
                  <a:schemeClr val="dk1"/>
                </a:solidFill>
                <a:latin typeface="Calibri"/>
                <a:ea typeface="Calibri"/>
                <a:cs typeface="Calibri"/>
                <a:sym typeface="Calibri"/>
              </a:rPr>
              <a:t>Genera </a:t>
            </a:r>
            <a:r>
              <a:rPr b="1" i="1" lang="en-US" sz="1800" u="none" cap="none" strike="noStrike">
                <a:solidFill>
                  <a:schemeClr val="dk1"/>
                </a:solidFill>
                <a:latin typeface="Calibri"/>
                <a:ea typeface="Calibri"/>
                <a:cs typeface="Calibri"/>
                <a:sym typeface="Calibri"/>
              </a:rPr>
              <a:t> </a:t>
            </a:r>
            <a:r>
              <a:rPr b="1" i="1" lang="en-US" sz="1800" u="sng" cap="none" strike="noStrike">
                <a:solidFill>
                  <a:schemeClr val="dk1"/>
                </a:solidFill>
                <a:latin typeface="Calibri"/>
                <a:ea typeface="Calibri"/>
                <a:cs typeface="Calibri"/>
                <a:sym typeface="Calibri"/>
              </a:rPr>
              <a:t>Plantarum</a:t>
            </a:r>
            <a:r>
              <a:rPr b="1" i="1" lang="en-US" sz="1800" u="none" cap="none" strike="noStrike">
                <a:solidFill>
                  <a:schemeClr val="dk1"/>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which was published in three volumes between the years </a:t>
            </a:r>
            <a:r>
              <a:rPr b="1" i="0" lang="en-US" sz="1800" u="none" cap="none" strike="noStrike">
                <a:solidFill>
                  <a:schemeClr val="dk1"/>
                </a:solidFill>
                <a:latin typeface="Calibri"/>
                <a:ea typeface="Calibri"/>
                <a:cs typeface="Calibri"/>
                <a:sym typeface="Calibri"/>
              </a:rPr>
              <a:t>1862 to 1883. </a:t>
            </a:r>
            <a:r>
              <a:rPr b="0" i="0" lang="en-US" sz="1800" u="none" cap="none" strike="noStrike">
                <a:solidFill>
                  <a:schemeClr val="dk1"/>
                </a:solidFill>
                <a:latin typeface="Calibri"/>
                <a:ea typeface="Calibri"/>
                <a:cs typeface="Calibri"/>
                <a:sym typeface="Calibri"/>
              </a:rPr>
              <a:t>It is a  natural system of classification. However, it does not show the evolutionary relationship  between different groups of plants, in the strict sense. Nevertheless, it is the most  popular system of classification particularly for angiosperms. The popularity comes from  the face that very clear key characters have been listed for each of the families. These  key characters enable the students of taxonomy  to easily identify and assign any  angiosperm plant to its family.</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Bentham and Hooker have grouped advanced, seed bearing plants into a major division  called Phanerogamia. This division has been divided into three classes namely:</a:t>
            </a:r>
            <a:endParaRPr/>
          </a:p>
          <a:p>
            <a:pPr indent="-114300" lvl="0" marL="1270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Dicotyledonae</a:t>
            </a:r>
            <a:endParaRPr/>
          </a:p>
          <a:p>
            <a:pPr indent="-114300" lvl="0" marL="1270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Gymnospermae and</a:t>
            </a:r>
            <a:endParaRPr/>
          </a:p>
          <a:p>
            <a:pPr indent="-114300" lvl="0" marL="1270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Monocotyledoneae</a:t>
            </a:r>
            <a:endParaRPr/>
          </a:p>
        </p:txBody>
      </p:sp>
      <p:sp>
        <p:nvSpPr>
          <p:cNvPr id="51" name="Google Shape;51;p1"/>
          <p:cNvSpPr txBox="1"/>
          <p:nvPr>
            <p:ph type="title"/>
          </p:nvPr>
        </p:nvSpPr>
        <p:spPr>
          <a:xfrm>
            <a:off x="1450975" y="396875"/>
            <a:ext cx="5132387" cy="331787"/>
          </a:xfrm>
          <a:prstGeom prst="rect">
            <a:avLst/>
          </a:prstGeom>
          <a:noFill/>
          <a:ln>
            <a:noFill/>
          </a:ln>
        </p:spPr>
        <p:txBody>
          <a:bodyPr anchorCtr="0" anchor="t" bIns="0" lIns="0" spcFirstLastPara="1" rIns="0" wrap="square" tIns="13325">
            <a:spAutoFit/>
          </a:bodyPr>
          <a:lstStyle/>
          <a:p>
            <a:pPr indent="0" lvl="0" marL="12700" rtl="0" algn="ctr">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Bentham and Hooker's classification (1862 – ’83)</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4" name="Shape 104"/>
        <p:cNvGrpSpPr/>
        <p:nvPr/>
      </p:nvGrpSpPr>
      <p:grpSpPr>
        <a:xfrm>
          <a:off x="0" y="0"/>
          <a:ext cx="0" cy="0"/>
          <a:chOff x="0" y="0"/>
          <a:chExt cx="0" cy="0"/>
        </a:xfrm>
      </p:grpSpPr>
      <p:sp>
        <p:nvSpPr>
          <p:cNvPr id="105" name="Google Shape;105;p10"/>
          <p:cNvSpPr txBox="1"/>
          <p:nvPr/>
        </p:nvSpPr>
        <p:spPr>
          <a:xfrm>
            <a:off x="79375" y="365125"/>
            <a:ext cx="8988425" cy="6427787"/>
          </a:xfrm>
          <a:prstGeom prst="rect">
            <a:avLst/>
          </a:prstGeom>
          <a:noFill/>
          <a:ln>
            <a:noFill/>
          </a:ln>
        </p:spPr>
        <p:txBody>
          <a:bodyPr anchorCtr="0" anchor="t" bIns="0" lIns="0" spcFirstLastPara="1" rIns="0" wrap="square" tIns="13325">
            <a:spAutoFit/>
          </a:bodyPr>
          <a:lstStyle/>
          <a:p>
            <a:pPr indent="-268287" lvl="0" marL="279400" marR="0" rtl="0" algn="just">
              <a:lnSpc>
                <a:spcPct val="100000"/>
              </a:lnSpc>
              <a:spcBef>
                <a:spcPts val="0"/>
              </a:spcBef>
              <a:spcAft>
                <a:spcPts val="0"/>
              </a:spcAft>
              <a:buClr>
                <a:schemeClr val="dk1"/>
              </a:buClr>
              <a:buSzPts val="1260"/>
              <a:buFont typeface="Arial"/>
              <a:buAutoNum type="arabicPeriod" startAt="5"/>
            </a:pPr>
            <a:r>
              <a:rPr b="0" i="0" lang="en-US" sz="1800" u="none">
                <a:solidFill>
                  <a:schemeClr val="dk1"/>
                </a:solidFill>
                <a:latin typeface="Calibri"/>
                <a:ea typeface="Calibri"/>
                <a:cs typeface="Calibri"/>
                <a:sym typeface="Calibri"/>
              </a:rPr>
              <a:t>	</a:t>
            </a:r>
            <a:r>
              <a:rPr b="0" i="0" lang="en-US" sz="2000" u="none">
                <a:solidFill>
                  <a:srgbClr val="006FC0"/>
                </a:solidFill>
                <a:latin typeface="Arial"/>
                <a:ea typeface="Arial"/>
                <a:cs typeface="Arial"/>
                <a:sym typeface="Arial"/>
              </a:rPr>
              <a:t>Trees and shrubs are older than climbers</a:t>
            </a:r>
            <a:r>
              <a:rPr b="0" i="0" lang="en-US" sz="2000" u="none">
                <a:solidFill>
                  <a:schemeClr val="dk1"/>
                </a:solidFill>
                <a:latin typeface="Arial"/>
                <a:ea typeface="Arial"/>
                <a:cs typeface="Arial"/>
                <a:sym typeface="Arial"/>
              </a:rPr>
              <a:t>, the latter habit having been  acquired through particular environment.</a:t>
            </a:r>
            <a:endParaRPr/>
          </a:p>
          <a:p>
            <a:pPr indent="-268287" lvl="0" marL="279400" marR="0" rtl="0" algn="just">
              <a:lnSpc>
                <a:spcPct val="100000"/>
              </a:lnSpc>
              <a:spcBef>
                <a:spcPts val="0"/>
              </a:spcBef>
              <a:spcAft>
                <a:spcPts val="0"/>
              </a:spcAft>
              <a:buClr>
                <a:schemeClr val="dk1"/>
              </a:buClr>
              <a:buSzPts val="1800"/>
              <a:buFont typeface="Arial"/>
              <a:buAutoNum type="arabicPeriod" startAt="5"/>
            </a:pPr>
            <a:r>
              <a:rPr b="0" i="0" lang="en-US" sz="1800" u="none">
                <a:solidFill>
                  <a:schemeClr val="dk1"/>
                </a:solidFill>
                <a:latin typeface="Calibri"/>
                <a:ea typeface="Calibri"/>
                <a:cs typeface="Calibri"/>
                <a:sym typeface="Calibri"/>
              </a:rPr>
              <a:t>	</a:t>
            </a:r>
            <a:r>
              <a:rPr b="0" i="0" lang="en-US" sz="2000" u="none">
                <a:solidFill>
                  <a:srgbClr val="006FC0"/>
                </a:solidFill>
                <a:latin typeface="Arial"/>
                <a:ea typeface="Arial"/>
                <a:cs typeface="Arial"/>
                <a:sym typeface="Arial"/>
              </a:rPr>
              <a:t>Perennials are older than biennials</a:t>
            </a:r>
            <a:r>
              <a:rPr b="0" i="0" lang="en-US" sz="2000" u="none">
                <a:solidFill>
                  <a:schemeClr val="dk1"/>
                </a:solidFill>
                <a:latin typeface="Arial"/>
                <a:ea typeface="Arial"/>
                <a:cs typeface="Arial"/>
                <a:sym typeface="Arial"/>
              </a:rPr>
              <a:t>, and from them annuals bave been  derived; note the extraordinarily few annuals in the primitive family  Ranunculaceae and in Rosaceae; the great number in the more advanced  and natural family Brassicaceae.</a:t>
            </a:r>
            <a:endParaRPr/>
          </a:p>
          <a:p>
            <a:pPr indent="-268287" lvl="0" marL="279400" marR="0" rtl="0" algn="just">
              <a:lnSpc>
                <a:spcPct val="100000"/>
              </a:lnSpc>
              <a:spcBef>
                <a:spcPts val="0"/>
              </a:spcBef>
              <a:spcAft>
                <a:spcPts val="0"/>
              </a:spcAft>
              <a:buClr>
                <a:srgbClr val="000000"/>
              </a:buClr>
              <a:buSzPts val="2000"/>
              <a:buFont typeface="Arial"/>
              <a:buAutoNum type="arabicPeriod" startAt="5"/>
            </a:pPr>
            <a:r>
              <a:rPr b="0" i="0" lang="en-US" sz="2000" u="none">
                <a:solidFill>
                  <a:srgbClr val="006FC0"/>
                </a:solidFill>
                <a:latin typeface="Arial"/>
                <a:ea typeface="Arial"/>
                <a:cs typeface="Arial"/>
                <a:sym typeface="Arial"/>
              </a:rPr>
              <a:t>Aquatic phanerogams are as a rule more recent than terrestrial </a:t>
            </a:r>
            <a:r>
              <a:rPr b="0" i="0" lang="en-US" sz="2000" u="none">
                <a:solidFill>
                  <a:schemeClr val="dk1"/>
                </a:solidFill>
                <a:latin typeface="Arial"/>
                <a:ea typeface="Arial"/>
                <a:cs typeface="Arial"/>
                <a:sym typeface="Arial"/>
              </a:rPr>
              <a:t>(at any rate in  the members of the same family or genus), and the same may be said of  epiphytes and parasites.</a:t>
            </a:r>
            <a:endParaRPr/>
          </a:p>
          <a:p>
            <a:pPr indent="-268287" lvl="0" marL="279400" marR="0" rtl="0" algn="just">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8 Plants with collateral vascular bundles arranged </a:t>
            </a:r>
            <a:r>
              <a:rPr b="0" i="1" lang="en-US" sz="2000" u="none">
                <a:solidFill>
                  <a:schemeClr val="dk1"/>
                </a:solidFill>
                <a:latin typeface="Arial"/>
                <a:ea typeface="Arial"/>
                <a:cs typeface="Arial"/>
                <a:sym typeface="Arial"/>
              </a:rPr>
              <a:t>in </a:t>
            </a:r>
            <a:r>
              <a:rPr b="0" i="0" lang="en-US" sz="2000" u="none">
                <a:solidFill>
                  <a:schemeClr val="dk1"/>
                </a:solidFill>
                <a:latin typeface="Arial"/>
                <a:ea typeface="Arial"/>
                <a:cs typeface="Arial"/>
                <a:sym typeface="Arial"/>
              </a:rPr>
              <a:t>a cyclic manner  (</a:t>
            </a:r>
            <a:r>
              <a:rPr b="0" i="0" lang="en-US" sz="2000" u="none">
                <a:solidFill>
                  <a:srgbClr val="006FC0"/>
                </a:solidFill>
                <a:latin typeface="Arial"/>
                <a:ea typeface="Arial"/>
                <a:cs typeface="Arial"/>
                <a:sym typeface="Arial"/>
              </a:rPr>
              <a:t>Dicotyledons) are more primitive in origin </a:t>
            </a:r>
            <a:r>
              <a:rPr b="0" i="0" lang="en-US" sz="2000" u="none">
                <a:solidFill>
                  <a:schemeClr val="dk1"/>
                </a:solidFill>
                <a:latin typeface="Arial"/>
                <a:ea typeface="Arial"/>
                <a:cs typeface="Arial"/>
                <a:sym typeface="Arial"/>
              </a:rPr>
              <a:t>than those with scattered bundles  (</a:t>
            </a:r>
            <a:r>
              <a:rPr b="0" i="0" lang="en-US" sz="2000" u="none">
                <a:solidFill>
                  <a:srgbClr val="006FC0"/>
                </a:solidFill>
                <a:latin typeface="Arial"/>
                <a:ea typeface="Arial"/>
                <a:cs typeface="Arial"/>
                <a:sym typeface="Arial"/>
              </a:rPr>
              <a:t>Monocotyledons), </a:t>
            </a:r>
            <a:r>
              <a:rPr b="0" i="0" lang="en-US" sz="2000" u="none">
                <a:solidFill>
                  <a:schemeClr val="dk1"/>
                </a:solidFill>
                <a:latin typeface="Arial"/>
                <a:ea typeface="Arial"/>
                <a:cs typeface="Arial"/>
                <a:sym typeface="Arial"/>
              </a:rPr>
              <a:t>though It does not necessarily follow that the latter have  been directly derived from the former.</a:t>
            </a:r>
            <a:endParaRPr/>
          </a:p>
          <a:p>
            <a:pPr indent="-268287" lvl="0" marL="279400" marR="0" rtl="0" algn="just">
              <a:lnSpc>
                <a:spcPct val="100000"/>
              </a:lnSpc>
              <a:spcBef>
                <a:spcPts val="0"/>
              </a:spcBef>
              <a:spcAft>
                <a:spcPts val="0"/>
              </a:spcAft>
              <a:buClr>
                <a:srgbClr val="000000"/>
              </a:buClr>
              <a:buSzPts val="2000"/>
              <a:buFont typeface="Arial"/>
              <a:buAutoNum type="arabicPeriod" startAt="9"/>
            </a:pPr>
            <a:r>
              <a:rPr b="0" i="0" lang="en-US" sz="2000" u="none">
                <a:solidFill>
                  <a:srgbClr val="006FC0"/>
                </a:solidFill>
                <a:latin typeface="Arial"/>
                <a:ea typeface="Arial"/>
                <a:cs typeface="Arial"/>
                <a:sym typeface="Arial"/>
              </a:rPr>
              <a:t>The spiral arrangement of leaves on the stem and of the floral leaves</a:t>
            </a:r>
            <a:endParaRPr b="0" i="0" sz="2000" u="none">
              <a:solidFill>
                <a:schemeClr val="dk1"/>
              </a:solidFill>
              <a:latin typeface="Arial"/>
              <a:ea typeface="Arial"/>
              <a:cs typeface="Arial"/>
              <a:sym typeface="Arial"/>
            </a:endParaRPr>
          </a:p>
          <a:p>
            <a:pPr indent="-268287" lvl="0" marL="279400" marR="0" rtl="0" algn="just">
              <a:lnSpc>
                <a:spcPct val="100000"/>
              </a:lnSpc>
              <a:spcBef>
                <a:spcPts val="0"/>
              </a:spcBef>
              <a:spcAft>
                <a:spcPts val="0"/>
              </a:spcAft>
              <a:buClr>
                <a:srgbClr val="006FC0"/>
              </a:buClr>
              <a:buSzPts val="2000"/>
              <a:buFont typeface="Arial"/>
              <a:buNone/>
            </a:pPr>
            <a:r>
              <a:rPr b="0" i="0" lang="en-US" sz="2000" u="none">
                <a:solidFill>
                  <a:srgbClr val="006FC0"/>
                </a:solidFill>
                <a:latin typeface="Arial"/>
                <a:ea typeface="Arial"/>
                <a:cs typeface="Arial"/>
                <a:sym typeface="Arial"/>
              </a:rPr>
              <a:t>precedes that of the opposite and whorled type.</a:t>
            </a:r>
            <a:endParaRPr b="0" i="0" sz="2000" u="none">
              <a:solidFill>
                <a:schemeClr val="dk1"/>
              </a:solidFill>
              <a:latin typeface="Arial"/>
              <a:ea typeface="Arial"/>
              <a:cs typeface="Arial"/>
              <a:sym typeface="Arial"/>
            </a:endParaRPr>
          </a:p>
          <a:p>
            <a:pPr indent="-268287" lvl="0" marL="279400" marR="0" rtl="0" algn="just">
              <a:lnSpc>
                <a:spcPct val="100000"/>
              </a:lnSpc>
              <a:spcBef>
                <a:spcPts val="0"/>
              </a:spcBef>
              <a:spcAft>
                <a:spcPts val="0"/>
              </a:spcAft>
              <a:buClr>
                <a:schemeClr val="dk1"/>
              </a:buClr>
              <a:buSzPts val="2000"/>
              <a:buFont typeface="Arial"/>
              <a:buAutoNum type="arabicPeriod" startAt="10"/>
            </a:pPr>
            <a:r>
              <a:rPr b="0" i="0" lang="en-US" sz="2000" u="none">
                <a:solidFill>
                  <a:schemeClr val="dk1"/>
                </a:solidFill>
                <a:latin typeface="Arial"/>
                <a:ea typeface="Arial"/>
                <a:cs typeface="Arial"/>
                <a:sym typeface="Arial"/>
              </a:rPr>
              <a:t>As a rule simple leaves precede compound leaves.</a:t>
            </a:r>
            <a:endParaRPr/>
          </a:p>
          <a:p>
            <a:pPr indent="-268287" lvl="0" marL="279400" marR="0" rtl="0" algn="just">
              <a:lnSpc>
                <a:spcPct val="100000"/>
              </a:lnSpc>
              <a:spcBef>
                <a:spcPts val="0"/>
              </a:spcBef>
              <a:spcAft>
                <a:spcPts val="0"/>
              </a:spcAft>
              <a:buClr>
                <a:srgbClr val="006FC0"/>
              </a:buClr>
              <a:buSzPts val="1900"/>
              <a:buFont typeface="Arial"/>
              <a:buAutoNum type="arabicPeriod" startAt="10"/>
            </a:pPr>
            <a:r>
              <a:rPr b="0" i="0" lang="en-US" sz="2000" u="none">
                <a:solidFill>
                  <a:srgbClr val="006FC0"/>
                </a:solidFill>
                <a:latin typeface="Arial"/>
                <a:ea typeface="Arial"/>
                <a:cs typeface="Arial"/>
                <a:sym typeface="Arial"/>
              </a:rPr>
              <a:t>Bisexual (hermaphrodite) precede unisexual flowers, and the dioecious is  probably more recent than the monoecious condition.</a:t>
            </a:r>
            <a:endParaRPr b="0" i="0" sz="2000" u="none">
              <a:solidFill>
                <a:schemeClr val="dk1"/>
              </a:solidFill>
              <a:latin typeface="Arial"/>
              <a:ea typeface="Arial"/>
              <a:cs typeface="Arial"/>
              <a:sym typeface="Arial"/>
            </a:endParaRPr>
          </a:p>
          <a:p>
            <a:pPr indent="-268287" lvl="0" marL="279400" marR="0" rtl="0" algn="just">
              <a:lnSpc>
                <a:spcPct val="100000"/>
              </a:lnSpc>
              <a:spcBef>
                <a:spcPts val="0"/>
              </a:spcBef>
              <a:spcAft>
                <a:spcPts val="0"/>
              </a:spcAft>
              <a:buClr>
                <a:schemeClr val="dk1"/>
              </a:buClr>
              <a:buSzPts val="1900"/>
              <a:buFont typeface="Arial"/>
              <a:buAutoNum type="arabicPeriod" startAt="10"/>
            </a:pPr>
            <a:r>
              <a:rPr b="0" i="0" lang="en-US" sz="2000" u="none">
                <a:solidFill>
                  <a:schemeClr val="dk1"/>
                </a:solidFill>
                <a:latin typeface="Arial"/>
                <a:ea typeface="Arial"/>
                <a:cs typeface="Arial"/>
                <a:sym typeface="Arial"/>
              </a:rPr>
              <a:t>The </a:t>
            </a:r>
            <a:r>
              <a:rPr b="0" i="0" lang="en-US" sz="2000" u="none">
                <a:solidFill>
                  <a:srgbClr val="006FC0"/>
                </a:solidFill>
                <a:latin typeface="Arial"/>
                <a:ea typeface="Arial"/>
                <a:cs typeface="Arial"/>
                <a:sym typeface="Arial"/>
              </a:rPr>
              <a:t>solitary flower is more primitive than the inflorescence</a:t>
            </a:r>
            <a:r>
              <a:rPr b="0" i="0" lang="en-US" sz="2000" u="none">
                <a:solidFill>
                  <a:schemeClr val="dk1"/>
                </a:solidFill>
                <a:latin typeface="Arial"/>
                <a:ea typeface="Arial"/>
                <a:cs typeface="Arial"/>
                <a:sym typeface="Arial"/>
              </a:rPr>
              <a:t>, the highest  forms of the latter being the umbel and capitulum ; examples of the latter:  Apiaceae and Asteraceae respectively.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09" name="Shape 109"/>
        <p:cNvGrpSpPr/>
        <p:nvPr/>
      </p:nvGrpSpPr>
      <p:grpSpPr>
        <a:xfrm>
          <a:off x="0" y="0"/>
          <a:ext cx="0" cy="0"/>
          <a:chOff x="0" y="0"/>
          <a:chExt cx="0" cy="0"/>
        </a:xfrm>
      </p:grpSpPr>
      <p:sp>
        <p:nvSpPr>
          <p:cNvPr id="110" name="Google Shape;110;p11"/>
          <p:cNvSpPr txBox="1"/>
          <p:nvPr/>
        </p:nvSpPr>
        <p:spPr>
          <a:xfrm>
            <a:off x="79375" y="58737"/>
            <a:ext cx="8988425" cy="6427787"/>
          </a:xfrm>
          <a:prstGeom prst="rect">
            <a:avLst/>
          </a:prstGeom>
          <a:noFill/>
          <a:ln>
            <a:noFill/>
          </a:ln>
        </p:spPr>
        <p:txBody>
          <a:bodyPr anchorCtr="0" anchor="t" bIns="0" lIns="0" spcFirstLastPara="1" rIns="0" wrap="square" tIns="12700">
            <a:spAutoFit/>
          </a:bodyPr>
          <a:lstStyle/>
          <a:p>
            <a:pPr indent="-514350" lvl="0" marL="527050" marR="0" rtl="0" algn="just">
              <a:lnSpc>
                <a:spcPct val="100000"/>
              </a:lnSpc>
              <a:spcBef>
                <a:spcPts val="0"/>
              </a:spcBef>
              <a:spcAft>
                <a:spcPts val="0"/>
              </a:spcAft>
              <a:buClr>
                <a:srgbClr val="000000"/>
              </a:buClr>
              <a:buSzPts val="2000"/>
              <a:buFont typeface="Arial"/>
              <a:buAutoNum type="arabicPeriod" startAt="13"/>
            </a:pPr>
            <a:r>
              <a:rPr b="0" i="0" lang="en-US" sz="2000" u="none">
                <a:solidFill>
                  <a:srgbClr val="006FC0"/>
                </a:solidFill>
                <a:latin typeface="Arial"/>
                <a:ea typeface="Arial"/>
                <a:cs typeface="Arial"/>
                <a:sym typeface="Arial"/>
              </a:rPr>
              <a:t>Spirally imbricate floral parts are more primitive than whorled and valvate </a:t>
            </a:r>
            <a:r>
              <a:rPr b="0" i="0" lang="en-US" sz="2000" u="none">
                <a:solidFill>
                  <a:schemeClr val="dk1"/>
                </a:solidFill>
                <a:latin typeface="Arial"/>
                <a:ea typeface="Arial"/>
                <a:cs typeface="Arial"/>
                <a:sym typeface="Arial"/>
              </a:rPr>
              <a:t>;</a:t>
            </a:r>
            <a:endParaRPr/>
          </a:p>
          <a:p>
            <a:pPr indent="-514350" lvl="0" marL="527050" marR="0" rtl="0" algn="just">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examples: </a:t>
            </a:r>
            <a:r>
              <a:rPr b="0" i="1" lang="en-US" sz="2000" u="none">
                <a:solidFill>
                  <a:schemeClr val="dk1"/>
                </a:solidFill>
                <a:latin typeface="Arial"/>
                <a:ea typeface="Arial"/>
                <a:cs typeface="Arial"/>
                <a:sym typeface="Arial"/>
              </a:rPr>
              <a:t>Magnolia </a:t>
            </a:r>
            <a:r>
              <a:rPr b="0" i="0" lang="en-US" sz="2000" u="none">
                <a:solidFill>
                  <a:schemeClr val="dk1"/>
                </a:solidFill>
                <a:latin typeface="Arial"/>
                <a:ea typeface="Arial"/>
                <a:cs typeface="Arial"/>
                <a:sym typeface="Arial"/>
              </a:rPr>
              <a:t>and </a:t>
            </a:r>
            <a:r>
              <a:rPr b="0" i="1" lang="en-US" sz="2000" u="none">
                <a:solidFill>
                  <a:schemeClr val="dk1"/>
                </a:solidFill>
                <a:latin typeface="Arial"/>
                <a:ea typeface="Arial"/>
                <a:cs typeface="Arial"/>
                <a:sym typeface="Arial"/>
              </a:rPr>
              <a:t>Clematis.</a:t>
            </a:r>
            <a:endParaRPr b="0" i="0" sz="2000" u="none">
              <a:solidFill>
                <a:schemeClr val="dk1"/>
              </a:solidFill>
              <a:latin typeface="Arial"/>
              <a:ea typeface="Arial"/>
              <a:cs typeface="Arial"/>
              <a:sym typeface="Arial"/>
            </a:endParaRPr>
          </a:p>
          <a:p>
            <a:pPr indent="-514350" lvl="0" marL="527050" marR="0" rtl="0" algn="just">
              <a:lnSpc>
                <a:spcPct val="100000"/>
              </a:lnSpc>
              <a:spcBef>
                <a:spcPts val="0"/>
              </a:spcBef>
              <a:spcAft>
                <a:spcPts val="0"/>
              </a:spcAft>
              <a:buClr>
                <a:srgbClr val="000000"/>
              </a:buClr>
              <a:buSzPts val="2000"/>
              <a:buFont typeface="Arial"/>
              <a:buAutoNum type="arabicPeriod" startAt="14"/>
            </a:pPr>
            <a:r>
              <a:rPr b="0" i="0" lang="en-US" sz="2000" u="none">
                <a:solidFill>
                  <a:srgbClr val="006FC0"/>
                </a:solidFill>
                <a:latin typeface="Arial"/>
                <a:ea typeface="Arial"/>
                <a:cs typeface="Arial"/>
                <a:sym typeface="Arial"/>
              </a:rPr>
              <a:t>Many-parted flowers (polymerous) precede, and the type with few parts </a:t>
            </a:r>
            <a:r>
              <a:rPr b="0" i="0" lang="en-US" sz="2000" u="none">
                <a:solidFill>
                  <a:schemeClr val="dk1"/>
                </a:solidFill>
                <a:latin typeface="Arial"/>
                <a:ea typeface="Arial"/>
                <a:cs typeface="Arial"/>
                <a:sym typeface="Arial"/>
              </a:rPr>
              <a:t> (oligomerous) follows from it, being accompanied by a progressive  sterilisation of reproductive parts (sporophylls); examples: </a:t>
            </a:r>
            <a:r>
              <a:rPr b="0" i="1" lang="en-US" sz="2000" u="none">
                <a:solidFill>
                  <a:schemeClr val="dk1"/>
                </a:solidFill>
                <a:latin typeface="Arial"/>
                <a:ea typeface="Arial"/>
                <a:cs typeface="Arial"/>
                <a:sym typeface="Arial"/>
              </a:rPr>
              <a:t>Magnolia </a:t>
            </a:r>
            <a:r>
              <a:rPr b="0" i="0" lang="en-US" sz="2000" u="none">
                <a:solidFill>
                  <a:schemeClr val="dk1"/>
                </a:solidFill>
                <a:latin typeface="Arial"/>
                <a:ea typeface="Arial"/>
                <a:cs typeface="Arial"/>
                <a:sym typeface="Arial"/>
              </a:rPr>
              <a:t>and  </a:t>
            </a:r>
            <a:r>
              <a:rPr b="0" i="1" lang="en-US" sz="2000" u="none">
                <a:solidFill>
                  <a:schemeClr val="dk1"/>
                </a:solidFill>
                <a:latin typeface="Arial"/>
                <a:ea typeface="Arial"/>
                <a:cs typeface="Arial"/>
                <a:sym typeface="Arial"/>
              </a:rPr>
              <a:t>Cherianthus.</a:t>
            </a:r>
            <a:endParaRPr b="0" i="0" sz="2000" u="none">
              <a:solidFill>
                <a:schemeClr val="dk1"/>
              </a:solidFill>
              <a:latin typeface="Arial"/>
              <a:ea typeface="Arial"/>
              <a:cs typeface="Arial"/>
              <a:sym typeface="Arial"/>
            </a:endParaRPr>
          </a:p>
          <a:p>
            <a:pPr indent="-514350" lvl="0" marL="527050" marR="0" rtl="0" algn="just">
              <a:lnSpc>
                <a:spcPct val="100000"/>
              </a:lnSpc>
              <a:spcBef>
                <a:spcPts val="0"/>
              </a:spcBef>
              <a:spcAft>
                <a:spcPts val="0"/>
              </a:spcAft>
              <a:buClr>
                <a:srgbClr val="000000"/>
              </a:buClr>
              <a:buSzPts val="2000"/>
              <a:buFont typeface="Arial"/>
              <a:buAutoNum type="arabicPeriod" startAt="14"/>
            </a:pPr>
            <a:r>
              <a:rPr b="0" i="0" lang="en-US" sz="2000" u="none">
                <a:solidFill>
                  <a:srgbClr val="006FC0"/>
                </a:solidFill>
                <a:latin typeface="Arial"/>
                <a:ea typeface="Arial"/>
                <a:cs typeface="Arial"/>
                <a:sym typeface="Arial"/>
              </a:rPr>
              <a:t>Petaliferous  flowers  precede  apetalous </a:t>
            </a:r>
            <a:r>
              <a:rPr b="0" i="0" lang="en-US" sz="2000" u="none">
                <a:solidFill>
                  <a:schemeClr val="dk1"/>
                </a:solidFill>
                <a:latin typeface="Arial"/>
                <a:ea typeface="Arial"/>
                <a:cs typeface="Arial"/>
                <a:sym typeface="Arial"/>
              </a:rPr>
              <a:t>ones, the latter being the result of</a:t>
            </a:r>
            <a:endParaRPr/>
          </a:p>
          <a:p>
            <a:pPr indent="-514350" lvl="0" marL="52705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reduction.</a:t>
            </a:r>
            <a:endParaRPr/>
          </a:p>
          <a:p>
            <a:pPr indent="-514350" lvl="0" marL="527050" marR="0" rtl="0" algn="l">
              <a:lnSpc>
                <a:spcPct val="100000"/>
              </a:lnSpc>
              <a:spcBef>
                <a:spcPts val="0"/>
              </a:spcBef>
              <a:spcAft>
                <a:spcPts val="0"/>
              </a:spcAft>
              <a:buClr>
                <a:srgbClr val="000000"/>
              </a:buClr>
              <a:buSzPts val="2000"/>
              <a:buFont typeface="Arial"/>
              <a:buAutoNum type="arabicPeriod" startAt="16"/>
            </a:pPr>
            <a:r>
              <a:rPr b="0" i="0" lang="en-US" sz="2000" u="none">
                <a:solidFill>
                  <a:srgbClr val="006FC0"/>
                </a:solidFill>
                <a:latin typeface="Arial"/>
                <a:ea typeface="Arial"/>
                <a:cs typeface="Arial"/>
                <a:sym typeface="Arial"/>
              </a:rPr>
              <a:t>Free petals (polypetaly) are more primitive than connate petals (sympetaly</a:t>
            </a:r>
            <a:r>
              <a:rPr b="0" i="0" lang="en-US" sz="2000" u="none">
                <a:solidFill>
                  <a:schemeClr val="dk1"/>
                </a:solidFill>
                <a:latin typeface="Arial"/>
                <a:ea typeface="Arial"/>
                <a:cs typeface="Arial"/>
                <a:sym typeface="Arial"/>
              </a:rPr>
              <a:t>).</a:t>
            </a:r>
            <a:endParaRPr/>
          </a:p>
          <a:p>
            <a:pPr indent="-514350" lvl="0" marL="527050" marR="0" rtl="0" algn="l">
              <a:lnSpc>
                <a:spcPct val="100000"/>
              </a:lnSpc>
              <a:spcBef>
                <a:spcPts val="0"/>
              </a:spcBef>
              <a:spcAft>
                <a:spcPts val="0"/>
              </a:spcAft>
              <a:buClr>
                <a:srgbClr val="000000"/>
              </a:buClr>
              <a:buSzPts val="2000"/>
              <a:buFont typeface="Arial"/>
              <a:buAutoNum type="arabicPeriod" startAt="16"/>
            </a:pPr>
            <a:r>
              <a:rPr b="0" i="0" lang="en-US" sz="2000" u="none">
                <a:solidFill>
                  <a:srgbClr val="006FC0"/>
                </a:solidFill>
                <a:latin typeface="Arial"/>
                <a:ea typeface="Arial"/>
                <a:cs typeface="Arial"/>
                <a:sym typeface="Arial"/>
              </a:rPr>
              <a:t>Actinomorphy (regularity) of the flower is an earIier type than zygomorphy </a:t>
            </a:r>
            <a:r>
              <a:rPr b="0" i="0" lang="en-US" sz="2000" u="none">
                <a:solidFill>
                  <a:schemeClr val="dk1"/>
                </a:solidFill>
                <a:latin typeface="Arial"/>
                <a:ea typeface="Arial"/>
                <a:cs typeface="Arial"/>
                <a:sym typeface="Arial"/>
              </a:rPr>
              <a:t> (irregularity) ; examples: </a:t>
            </a:r>
            <a:r>
              <a:rPr b="0" i="1" lang="en-US" sz="2000" u="none">
                <a:solidFill>
                  <a:schemeClr val="dk1"/>
                </a:solidFill>
                <a:latin typeface="Arial"/>
                <a:ea typeface="Arial"/>
                <a:cs typeface="Arial"/>
                <a:sym typeface="Arial"/>
              </a:rPr>
              <a:t>Caltha </a:t>
            </a:r>
            <a:r>
              <a:rPr b="0" i="0" lang="en-US" sz="2000" u="none">
                <a:solidFill>
                  <a:schemeClr val="dk1"/>
                </a:solidFill>
                <a:latin typeface="Arial"/>
                <a:ea typeface="Arial"/>
                <a:cs typeface="Arial"/>
                <a:sym typeface="Arial"/>
              </a:rPr>
              <a:t>and </a:t>
            </a:r>
            <a:r>
              <a:rPr b="0" i="1" lang="en-US" sz="2000" u="none">
                <a:solidFill>
                  <a:schemeClr val="dk1"/>
                </a:solidFill>
                <a:latin typeface="Arial"/>
                <a:ea typeface="Arial"/>
                <a:cs typeface="Arial"/>
                <a:sym typeface="Arial"/>
              </a:rPr>
              <a:t>Delphinium.</a:t>
            </a:r>
            <a:endParaRPr b="0" i="0" sz="2000" u="none">
              <a:solidFill>
                <a:schemeClr val="dk1"/>
              </a:solidFill>
              <a:latin typeface="Arial"/>
              <a:ea typeface="Arial"/>
              <a:cs typeface="Arial"/>
              <a:sym typeface="Arial"/>
            </a:endParaRPr>
          </a:p>
          <a:p>
            <a:pPr indent="-514350" lvl="0" marL="527050" marR="0" rtl="0" algn="l">
              <a:lnSpc>
                <a:spcPct val="100000"/>
              </a:lnSpc>
              <a:spcBef>
                <a:spcPts val="0"/>
              </a:spcBef>
              <a:spcAft>
                <a:spcPts val="0"/>
              </a:spcAft>
              <a:buClr>
                <a:srgbClr val="000000"/>
              </a:buClr>
              <a:buSzPts val="2000"/>
              <a:buFont typeface="Arial"/>
              <a:buAutoNum type="arabicPeriod" startAt="16"/>
            </a:pPr>
            <a:r>
              <a:rPr b="0" i="0" lang="en-US" sz="2000" u="none">
                <a:solidFill>
                  <a:srgbClr val="006FC0"/>
                </a:solidFill>
                <a:latin typeface="Arial"/>
                <a:ea typeface="Arial"/>
                <a:cs typeface="Arial"/>
                <a:sym typeface="Arial"/>
              </a:rPr>
              <a:t>Hypogyny is the primitive structure, and from it perigyny and epigyny </a:t>
            </a:r>
            <a:r>
              <a:rPr b="0" i="0" lang="en-US" sz="2000" u="none">
                <a:solidFill>
                  <a:schemeClr val="dk1"/>
                </a:solidFill>
                <a:latin typeface="Arial"/>
                <a:ea typeface="Arial"/>
                <a:cs typeface="Arial"/>
                <a:sym typeface="Arial"/>
              </a:rPr>
              <a:t>were</a:t>
            </a:r>
            <a:endParaRPr/>
          </a:p>
          <a:p>
            <a:pPr indent="-514350" lvl="0" marL="52705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derived later.</a:t>
            </a:r>
            <a:endParaRPr/>
          </a:p>
          <a:p>
            <a:pPr indent="-514350" lvl="0" marL="527050" marR="0" rtl="0" algn="l">
              <a:lnSpc>
                <a:spcPct val="100000"/>
              </a:lnSpc>
              <a:spcBef>
                <a:spcPts val="0"/>
              </a:spcBef>
              <a:spcAft>
                <a:spcPts val="0"/>
              </a:spcAft>
              <a:buClr>
                <a:schemeClr val="dk1"/>
              </a:buClr>
              <a:buSzPts val="2000"/>
              <a:buFont typeface="Arial"/>
              <a:buNone/>
            </a:pPr>
            <a:r>
              <a:rPr b="0" i="0" lang="en-US" sz="2000" u="none">
                <a:solidFill>
                  <a:schemeClr val="dk1"/>
                </a:solidFill>
                <a:latin typeface="Arial"/>
                <a:ea typeface="Arial"/>
                <a:cs typeface="Arial"/>
                <a:sym typeface="Arial"/>
              </a:rPr>
              <a:t>19 </a:t>
            </a:r>
            <a:r>
              <a:rPr b="0" i="0" lang="en-US" sz="2000" u="none">
                <a:solidFill>
                  <a:srgbClr val="006FC0"/>
                </a:solidFill>
                <a:latin typeface="Arial"/>
                <a:ea typeface="Arial"/>
                <a:cs typeface="Arial"/>
                <a:sym typeface="Arial"/>
              </a:rPr>
              <a:t>Free carpels (apocarpy) are more primitive and from them connate carpels </a:t>
            </a:r>
            <a:r>
              <a:rPr b="0" i="0" lang="en-US" sz="2000" u="none">
                <a:solidFill>
                  <a:schemeClr val="dk1"/>
                </a:solidFill>
                <a:latin typeface="Arial"/>
                <a:ea typeface="Arial"/>
                <a:cs typeface="Arial"/>
                <a:sym typeface="Arial"/>
              </a:rPr>
              <a:t> resulted; sometimes however, when the carpels have remained loosely  united during evolution they may again become quite free, especially in fruit;  example: Asclepiadaceae.</a:t>
            </a:r>
            <a:endParaRPr/>
          </a:p>
          <a:p>
            <a:pPr indent="-514350" lvl="0" marL="527050" marR="0" rtl="0" algn="l">
              <a:lnSpc>
                <a:spcPct val="100000"/>
              </a:lnSpc>
              <a:spcBef>
                <a:spcPts val="0"/>
              </a:spcBef>
              <a:spcAft>
                <a:spcPts val="0"/>
              </a:spcAft>
              <a:buClr>
                <a:srgbClr val="000000"/>
              </a:buClr>
              <a:buSzPts val="2000"/>
              <a:buFont typeface="Arial"/>
              <a:buAutoNum type="arabicPeriod" startAt="20"/>
            </a:pPr>
            <a:r>
              <a:rPr b="0" i="0" lang="en-US" sz="2000" u="none">
                <a:solidFill>
                  <a:srgbClr val="006FC0"/>
                </a:solidFill>
                <a:latin typeface="Arial"/>
                <a:ea typeface="Arial"/>
                <a:cs typeface="Arial"/>
                <a:sym typeface="Arial"/>
              </a:rPr>
              <a:t>Many carpels (polycarpy) precede few carpels (</a:t>
            </a:r>
            <a:r>
              <a:rPr b="0" i="0" lang="en-US" sz="2000" u="none">
                <a:solidFill>
                  <a:schemeClr val="dk1"/>
                </a:solidFill>
                <a:latin typeface="Arial"/>
                <a:ea typeface="Arial"/>
                <a:cs typeface="Arial"/>
                <a:sym typeface="Arial"/>
              </a:rPr>
              <a:t>oligocarpy); examples:</a:t>
            </a:r>
            <a:endParaRPr/>
          </a:p>
          <a:p>
            <a:pPr indent="-514350" lvl="0" marL="527050" marR="0" rtl="0" algn="l">
              <a:lnSpc>
                <a:spcPct val="100000"/>
              </a:lnSpc>
              <a:spcBef>
                <a:spcPts val="0"/>
              </a:spcBef>
              <a:spcAft>
                <a:spcPts val="0"/>
              </a:spcAft>
              <a:buClr>
                <a:schemeClr val="dk1"/>
              </a:buClr>
              <a:buSzPts val="2000"/>
              <a:buFont typeface="Arial"/>
              <a:buNone/>
            </a:pPr>
            <a:r>
              <a:rPr b="0" i="1" lang="en-US" sz="2000" u="none">
                <a:solidFill>
                  <a:schemeClr val="dk1"/>
                </a:solidFill>
                <a:latin typeface="Arial"/>
                <a:ea typeface="Arial"/>
                <a:cs typeface="Arial"/>
                <a:sym typeface="Arial"/>
              </a:rPr>
              <a:t>Ranuncu/us </a:t>
            </a:r>
            <a:r>
              <a:rPr b="0" i="0" lang="en-US" sz="2000" u="none">
                <a:solidFill>
                  <a:schemeClr val="dk1"/>
                </a:solidFill>
                <a:latin typeface="Arial"/>
                <a:ea typeface="Arial"/>
                <a:cs typeface="Arial"/>
                <a:sym typeface="Arial"/>
              </a:rPr>
              <a:t>and </a:t>
            </a:r>
            <a:r>
              <a:rPr b="0" i="1" lang="en-US" sz="2000" u="none">
                <a:solidFill>
                  <a:schemeClr val="dk1"/>
                </a:solidFill>
                <a:latin typeface="Arial"/>
                <a:ea typeface="Arial"/>
                <a:cs typeface="Arial"/>
                <a:sym typeface="Arial"/>
              </a:rPr>
              <a:t>Nigela.</a:t>
            </a:r>
            <a:endParaRPr b="0" i="0" sz="2000" u="none">
              <a:solidFill>
                <a:schemeClr val="dk1"/>
              </a:solidFill>
              <a:latin typeface="Arial"/>
              <a:ea typeface="Arial"/>
              <a:cs typeface="Arial"/>
              <a:sym typeface="Arial"/>
            </a:endParaRPr>
          </a:p>
          <a:p>
            <a:pPr indent="-514350" lvl="0" marL="527050" marR="0" rtl="0" algn="l">
              <a:lnSpc>
                <a:spcPct val="100000"/>
              </a:lnSpc>
              <a:spcBef>
                <a:spcPts val="0"/>
              </a:spcBef>
              <a:spcAft>
                <a:spcPts val="0"/>
              </a:spcAft>
              <a:buClr>
                <a:schemeClr val="dk1"/>
              </a:buClr>
              <a:buSzPts val="2000"/>
              <a:buFont typeface="Arial"/>
              <a:buAutoNum type="arabicPeriod" startAt="21"/>
            </a:pPr>
            <a:r>
              <a:rPr b="0" i="0" lang="en-US" sz="2000" u="none">
                <a:solidFill>
                  <a:schemeClr val="dk1"/>
                </a:solidFill>
                <a:latin typeface="Arial"/>
                <a:ea typeface="Arial"/>
                <a:cs typeface="Arial"/>
                <a:sym typeface="Arial"/>
              </a:rPr>
              <a:t>The </a:t>
            </a:r>
            <a:r>
              <a:rPr b="0" i="0" lang="en-US" sz="2000" u="none">
                <a:solidFill>
                  <a:srgbClr val="006FC0"/>
                </a:solidFill>
                <a:latin typeface="Arial"/>
                <a:ea typeface="Arial"/>
                <a:cs typeface="Arial"/>
                <a:sym typeface="Arial"/>
              </a:rPr>
              <a:t>endospermic seed with small embryo is primitive and the non-  endospermic seed </a:t>
            </a:r>
            <a:r>
              <a:rPr b="0" i="0" lang="en-US" sz="2000" u="none">
                <a:solidFill>
                  <a:schemeClr val="dk1"/>
                </a:solidFill>
                <a:latin typeface="Arial"/>
                <a:ea typeface="Arial"/>
                <a:cs typeface="Arial"/>
                <a:sym typeface="Arial"/>
              </a:rPr>
              <a:t>more recent; examples: Ranunculaceae and Rosaceae.</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4" name="Shape 114"/>
        <p:cNvGrpSpPr/>
        <p:nvPr/>
      </p:nvGrpSpPr>
      <p:grpSpPr>
        <a:xfrm>
          <a:off x="0" y="0"/>
          <a:ext cx="0" cy="0"/>
          <a:chOff x="0" y="0"/>
          <a:chExt cx="0" cy="0"/>
        </a:xfrm>
      </p:grpSpPr>
      <p:sp>
        <p:nvSpPr>
          <p:cNvPr id="115" name="Google Shape;115;p12"/>
          <p:cNvSpPr txBox="1"/>
          <p:nvPr/>
        </p:nvSpPr>
        <p:spPr>
          <a:xfrm>
            <a:off x="79375" y="406400"/>
            <a:ext cx="8988425" cy="2770187"/>
          </a:xfrm>
          <a:prstGeom prst="rect">
            <a:avLst/>
          </a:prstGeom>
          <a:noFill/>
          <a:ln>
            <a:noFill/>
          </a:ln>
        </p:spPr>
        <p:txBody>
          <a:bodyPr anchorCtr="0" anchor="t" bIns="0" lIns="0" spcFirstLastPara="1" rIns="0" wrap="square" tIns="13325">
            <a:spAutoFit/>
          </a:bodyPr>
          <a:lstStyle/>
          <a:p>
            <a:pPr indent="-268287" lvl="0" marL="279400" marR="0" rtl="0" algn="just">
              <a:lnSpc>
                <a:spcPct val="100000"/>
              </a:lnSpc>
              <a:spcBef>
                <a:spcPts val="0"/>
              </a:spcBef>
              <a:spcAft>
                <a:spcPts val="0"/>
              </a:spcAft>
              <a:buClr>
                <a:schemeClr val="dk1"/>
              </a:buClr>
              <a:buSzPts val="2000"/>
              <a:buFont typeface="Arial"/>
              <a:buAutoNum type="arabicPeriod" startAt="22"/>
            </a:pPr>
            <a:r>
              <a:rPr b="0" i="0" lang="en-US" sz="2000" u="none">
                <a:solidFill>
                  <a:schemeClr val="dk1"/>
                </a:solidFill>
                <a:latin typeface="Arial"/>
                <a:ea typeface="Arial"/>
                <a:cs typeface="Arial"/>
                <a:sym typeface="Arial"/>
              </a:rPr>
              <a:t>In </a:t>
            </a:r>
            <a:r>
              <a:rPr b="0" i="0" lang="en-US" sz="2000" u="none">
                <a:solidFill>
                  <a:srgbClr val="006FC0"/>
                </a:solidFill>
                <a:latin typeface="Arial"/>
                <a:ea typeface="Arial"/>
                <a:cs typeface="Arial"/>
                <a:sym typeface="Arial"/>
              </a:rPr>
              <a:t>primitive flowers there are many stamens, in more advanced flowers few </a:t>
            </a:r>
            <a:r>
              <a:rPr b="0" i="0" lang="en-US" sz="2000" u="none">
                <a:solidFill>
                  <a:schemeClr val="dk1"/>
                </a:solidFill>
                <a:latin typeface="Arial"/>
                <a:ea typeface="Arial"/>
                <a:cs typeface="Arial"/>
                <a:sym typeface="Arial"/>
              </a:rPr>
              <a:t> stamens; examples: </a:t>
            </a:r>
            <a:r>
              <a:rPr b="0" i="1" lang="en-US" sz="2000" u="none">
                <a:solidFill>
                  <a:schemeClr val="dk1"/>
                </a:solidFill>
                <a:latin typeface="Arial"/>
                <a:ea typeface="Arial"/>
                <a:cs typeface="Arial"/>
                <a:sym typeface="Arial"/>
              </a:rPr>
              <a:t>Ranunculus </a:t>
            </a:r>
            <a:r>
              <a:rPr b="0" i="0" lang="en-US" sz="2000" u="none">
                <a:solidFill>
                  <a:schemeClr val="dk1"/>
                </a:solidFill>
                <a:latin typeface="Arial"/>
                <a:ea typeface="Arial"/>
                <a:cs typeface="Arial"/>
                <a:sym typeface="Arial"/>
              </a:rPr>
              <a:t>and </a:t>
            </a:r>
            <a:r>
              <a:rPr b="0" i="1" lang="en-US" sz="2000" u="none">
                <a:solidFill>
                  <a:schemeClr val="dk1"/>
                </a:solidFill>
                <a:latin typeface="Arial"/>
                <a:ea typeface="Arial"/>
                <a:cs typeface="Arial"/>
                <a:sym typeface="Arial"/>
              </a:rPr>
              <a:t>Cherianthus. </a:t>
            </a:r>
            <a:r>
              <a:rPr b="0" i="0" lang="en-US" sz="2000" u="none">
                <a:solidFill>
                  <a:schemeClr val="dk1"/>
                </a:solidFill>
                <a:latin typeface="Arial"/>
                <a:ea typeface="Arial"/>
                <a:cs typeface="Arial"/>
                <a:sym typeface="Arial"/>
              </a:rPr>
              <a:t>This condition may,  however, be reversed within the confined of a single family like  Papaveraceae, where bees feed on the pollen .</a:t>
            </a:r>
            <a:endParaRPr/>
          </a:p>
          <a:p>
            <a:pPr indent="-268287" lvl="0" marL="279400" marR="0" rtl="0" algn="just">
              <a:lnSpc>
                <a:spcPct val="100000"/>
              </a:lnSpc>
              <a:spcBef>
                <a:spcPts val="0"/>
              </a:spcBef>
              <a:spcAft>
                <a:spcPts val="0"/>
              </a:spcAft>
              <a:buClr>
                <a:srgbClr val="000000"/>
              </a:buClr>
              <a:buSzPts val="2000"/>
              <a:buFont typeface="Arial"/>
              <a:buAutoNum type="arabicPeriod" startAt="22"/>
            </a:pPr>
            <a:r>
              <a:rPr b="0" i="0" lang="en-US" sz="2000" u="none">
                <a:solidFill>
                  <a:srgbClr val="006FC0"/>
                </a:solidFill>
                <a:latin typeface="Arial"/>
                <a:ea typeface="Arial"/>
                <a:cs typeface="Arial"/>
                <a:sym typeface="Arial"/>
              </a:rPr>
              <a:t>Separate stamens precede connate stamens</a:t>
            </a:r>
            <a:r>
              <a:rPr b="0" i="0" lang="en-US" sz="2000" u="none">
                <a:solidFill>
                  <a:schemeClr val="dk1"/>
                </a:solidFill>
                <a:latin typeface="Arial"/>
                <a:ea typeface="Arial"/>
                <a:cs typeface="Arial"/>
                <a:sym typeface="Arial"/>
              </a:rPr>
              <a:t>; examples: Tiliaceae and  Malvaceae ; Campanulaceae and Lobeliaceae</a:t>
            </a:r>
            <a:endParaRPr/>
          </a:p>
          <a:p>
            <a:pPr indent="-268287" lvl="0" marL="279400" marR="0" rtl="0" algn="just">
              <a:lnSpc>
                <a:spcPct val="100000"/>
              </a:lnSpc>
              <a:spcBef>
                <a:spcPts val="0"/>
              </a:spcBef>
              <a:spcAft>
                <a:spcPts val="0"/>
              </a:spcAft>
              <a:buClr>
                <a:srgbClr val="000000"/>
              </a:buClr>
              <a:buSzPts val="2000"/>
              <a:buFont typeface="Arial"/>
              <a:buAutoNum type="arabicPeriod" startAt="22"/>
            </a:pPr>
            <a:r>
              <a:rPr b="0" i="0" lang="en-US" sz="2000" u="none">
                <a:solidFill>
                  <a:srgbClr val="006FC0"/>
                </a:solidFill>
                <a:latin typeface="Arial"/>
                <a:ea typeface="Arial"/>
                <a:cs typeface="Arial"/>
                <a:sym typeface="Arial"/>
              </a:rPr>
              <a:t>Aggregate fruits (fruits formed from several separate flowers) are more  recent than single fruits</a:t>
            </a:r>
            <a:r>
              <a:rPr b="0" i="0" lang="en-US" sz="2000" u="none">
                <a:solidFill>
                  <a:schemeClr val="dk1"/>
                </a:solidFill>
                <a:latin typeface="Arial"/>
                <a:ea typeface="Arial"/>
                <a:cs typeface="Arial"/>
                <a:sym typeface="Arial"/>
              </a:rPr>
              <a:t>, and as a rule the capsule precedes the drupe or  berry</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19" name="Shape 119"/>
        <p:cNvGrpSpPr/>
        <p:nvPr/>
      </p:nvGrpSpPr>
      <p:grpSpPr>
        <a:xfrm>
          <a:off x="0" y="0"/>
          <a:ext cx="0" cy="0"/>
          <a:chOff x="0" y="0"/>
          <a:chExt cx="0" cy="0"/>
        </a:xfrm>
      </p:grpSpPr>
      <p:sp>
        <p:nvSpPr>
          <p:cNvPr id="120" name="Google Shape;120;p13"/>
          <p:cNvSpPr txBox="1"/>
          <p:nvPr>
            <p:ph type="title"/>
          </p:nvPr>
        </p:nvSpPr>
        <p:spPr>
          <a:xfrm>
            <a:off x="384175" y="317500"/>
            <a:ext cx="8148637" cy="392112"/>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Summary of Hutchinson's classification (1926, 34) and	(1959-60</a:t>
            </a:r>
            <a:r>
              <a:rPr b="1" i="0" lang="en-US" sz="1800" u="none">
                <a:solidFill>
                  <a:schemeClr val="dk1"/>
                </a:solidFill>
                <a:latin typeface="Calibri"/>
                <a:ea typeface="Calibri"/>
                <a:cs typeface="Calibri"/>
                <a:sym typeface="Calibri"/>
              </a:rPr>
              <a:t>)</a:t>
            </a:r>
            <a:endParaRPr/>
          </a:p>
        </p:txBody>
      </p:sp>
      <p:sp>
        <p:nvSpPr>
          <p:cNvPr id="121" name="Google Shape;121;p13"/>
          <p:cNvSpPr txBox="1"/>
          <p:nvPr/>
        </p:nvSpPr>
        <p:spPr>
          <a:xfrm>
            <a:off x="166687" y="777875"/>
            <a:ext cx="8596312" cy="4600575"/>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Introduction:</a:t>
            </a:r>
            <a:endParaRPr b="0" i="0" sz="2000" u="none">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Clr>
                <a:schemeClr val="dk1"/>
              </a:buClr>
              <a:buSzPts val="2000"/>
              <a:buFont typeface="Calibri"/>
              <a:buNone/>
            </a:pPr>
            <a:r>
              <a:t/>
            </a:r>
            <a:endParaRPr b="0" i="0" sz="2000" u="none">
              <a:solidFill>
                <a:schemeClr val="dk1"/>
              </a:solidFill>
              <a:latin typeface="Times New Roman"/>
              <a:ea typeface="Times New Roman"/>
              <a:cs typeface="Times New Roman"/>
              <a:sym typeface="Times New Roman"/>
            </a:endParaRPr>
          </a:p>
          <a:p>
            <a:pPr indent="0" lvl="0" marL="12700" marR="0" rtl="0" algn="just">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Hutchinson, a British Botanist from England, associated with Royal Botanic Garden,  Kew (1926,34) proposed a phylogenetic system of classification, whose principles  were parallel to that of Bessey.</a:t>
            </a:r>
            <a:endParaRPr/>
          </a:p>
          <a:p>
            <a:pPr indent="0" lvl="0" marL="12700" marR="0" rtl="0" algn="just">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He mainly concerned with the classification of angiosperms. His work first  appeared in a 2-volume work </a:t>
            </a:r>
            <a:r>
              <a:rPr b="1" i="0" lang="en-US" sz="2000" u="none">
                <a:solidFill>
                  <a:srgbClr val="006FC0"/>
                </a:solidFill>
                <a:latin typeface="Calibri"/>
                <a:ea typeface="Calibri"/>
                <a:cs typeface="Calibri"/>
                <a:sym typeface="Calibri"/>
              </a:rPr>
              <a:t>“The Families of Flowering Plants” (1926, 1934).  </a:t>
            </a:r>
            <a:r>
              <a:rPr b="0" i="0" lang="en-US" sz="2000" u="none">
                <a:solidFill>
                  <a:schemeClr val="dk1"/>
                </a:solidFill>
                <a:latin typeface="Calibri"/>
                <a:ea typeface="Calibri"/>
                <a:cs typeface="Calibri"/>
                <a:sym typeface="Calibri"/>
              </a:rPr>
              <a:t>This had undergone several revisions.</a:t>
            </a:r>
            <a:endParaRPr/>
          </a:p>
          <a:p>
            <a:pPr indent="0" lvl="0" marL="12700" marR="0" rtl="0" algn="just">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He published “</a:t>
            </a:r>
            <a:r>
              <a:rPr b="0" i="0" lang="en-US" sz="2000" u="none">
                <a:solidFill>
                  <a:srgbClr val="006FC0"/>
                </a:solidFill>
                <a:latin typeface="Calibri"/>
                <a:ea typeface="Calibri"/>
                <a:cs typeface="Calibri"/>
                <a:sym typeface="Calibri"/>
              </a:rPr>
              <a:t>Genera of Flowering Plants” (1964-1967).</a:t>
            </a:r>
            <a:endParaRPr/>
          </a:p>
          <a:p>
            <a:pPr indent="0" lvl="0" marL="12700" marR="0" rtl="0" algn="just">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He published “</a:t>
            </a:r>
            <a:r>
              <a:rPr b="0" i="0" lang="en-US" sz="2000" u="none">
                <a:solidFill>
                  <a:srgbClr val="006FC0"/>
                </a:solidFill>
                <a:latin typeface="Calibri"/>
                <a:ea typeface="Calibri"/>
                <a:cs typeface="Calibri"/>
                <a:sym typeface="Calibri"/>
              </a:rPr>
              <a:t>Evolution and Phylogeny of Flowering Plants” (1969).</a:t>
            </a:r>
            <a:endParaRPr b="0" i="0" sz="2000" u="none">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Clr>
                <a:schemeClr val="dk1"/>
              </a:buClr>
              <a:buSzPts val="2000"/>
              <a:buFont typeface="Calibri"/>
              <a:buNone/>
            </a:pPr>
            <a:r>
              <a:t/>
            </a:r>
            <a:endParaRPr b="0" i="0" sz="2000" u="none">
              <a:solidFill>
                <a:schemeClr val="dk1"/>
              </a:solidFill>
              <a:latin typeface="Times New Roman"/>
              <a:ea typeface="Times New Roman"/>
              <a:cs typeface="Times New Roman"/>
              <a:sym typeface="Times New Roman"/>
            </a:endParaRPr>
          </a:p>
          <a:p>
            <a:pPr indent="0" lvl="0" marL="12700" marR="0" rtl="0" algn="just">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According to him, angiosperms were considered monophyletic in origin, from  hypothetical Proangiosperms. Initially , the angiosperms were regarded to have  evolved along the two separate evolutionary lines, </a:t>
            </a:r>
            <a:r>
              <a:rPr b="0" i="0" lang="en-US" sz="2000" u="none">
                <a:solidFill>
                  <a:srgbClr val="006FC0"/>
                </a:solidFill>
                <a:latin typeface="Calibri"/>
                <a:ea typeface="Calibri"/>
                <a:cs typeface="Calibri"/>
                <a:sym typeface="Calibri"/>
              </a:rPr>
              <a:t>Herbaceae </a:t>
            </a:r>
            <a:r>
              <a:rPr b="0" i="0" lang="en-US" sz="2000" u="none">
                <a:solidFill>
                  <a:schemeClr val="dk1"/>
                </a:solidFill>
                <a:latin typeface="Calibri"/>
                <a:ea typeface="Calibri"/>
                <a:cs typeface="Calibri"/>
                <a:sym typeface="Calibri"/>
              </a:rPr>
              <a:t>derived from  Rannales and the </a:t>
            </a:r>
            <a:r>
              <a:rPr b="0" i="0" lang="en-US" sz="2000" u="none">
                <a:solidFill>
                  <a:srgbClr val="006FC0"/>
                </a:solidFill>
                <a:latin typeface="Calibri"/>
                <a:ea typeface="Calibri"/>
                <a:cs typeface="Calibri"/>
                <a:sym typeface="Calibri"/>
              </a:rPr>
              <a:t>Lignosae </a:t>
            </a:r>
            <a:r>
              <a:rPr b="0" i="0" lang="en-US" sz="2000" u="none">
                <a:solidFill>
                  <a:schemeClr val="dk1"/>
                </a:solidFill>
                <a:latin typeface="Calibri"/>
                <a:ea typeface="Calibri"/>
                <a:cs typeface="Calibri"/>
                <a:sym typeface="Calibri"/>
              </a:rPr>
              <a:t>derived from Magnoliales.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25" name="Shape 125"/>
        <p:cNvGrpSpPr/>
        <p:nvPr/>
      </p:nvGrpSpPr>
      <p:grpSpPr>
        <a:xfrm>
          <a:off x="0" y="0"/>
          <a:ext cx="0" cy="0"/>
          <a:chOff x="0" y="0"/>
          <a:chExt cx="0" cy="0"/>
        </a:xfrm>
      </p:grpSpPr>
      <p:sp>
        <p:nvSpPr>
          <p:cNvPr id="126" name="Google Shape;126;p14"/>
          <p:cNvSpPr txBox="1"/>
          <p:nvPr>
            <p:ph type="title"/>
          </p:nvPr>
        </p:nvSpPr>
        <p:spPr>
          <a:xfrm>
            <a:off x="460375" y="701675"/>
            <a:ext cx="8302625" cy="636587"/>
          </a:xfrm>
          <a:prstGeom prst="rect">
            <a:avLst/>
          </a:prstGeom>
          <a:noFill/>
          <a:ln>
            <a:noFill/>
          </a:ln>
        </p:spPr>
        <p:txBody>
          <a:bodyPr anchorCtr="0" anchor="t" bIns="0" lIns="0" spcFirstLastPara="1" rIns="0" wrap="square" tIns="13325">
            <a:spAutoFit/>
          </a:bodyPr>
          <a:lstStyle/>
          <a:p>
            <a:pPr indent="0" lvl="0" marL="12700" rtl="0" algn="ctr">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Hutchinson, in his earlier classification </a:t>
            </a:r>
            <a:r>
              <a:rPr b="1" i="0" lang="en-US" sz="2000" u="none">
                <a:solidFill>
                  <a:schemeClr val="dk1"/>
                </a:solidFill>
                <a:latin typeface="Calibri"/>
                <a:ea typeface="Calibri"/>
                <a:cs typeface="Calibri"/>
                <a:sym typeface="Calibri"/>
              </a:rPr>
              <a:t>(1926, 34)</a:t>
            </a:r>
            <a:r>
              <a:rPr b="0" i="0" lang="en-US" sz="2000" u="none">
                <a:solidFill>
                  <a:schemeClr val="dk1"/>
                </a:solidFill>
                <a:latin typeface="Calibri"/>
                <a:ea typeface="Calibri"/>
                <a:cs typeface="Calibri"/>
                <a:sym typeface="Calibri"/>
              </a:rPr>
              <a:t>, classified the entire group of</a:t>
            </a:r>
            <a:br>
              <a:rPr b="1" i="0" lang="en-US" sz="2000" u="none">
                <a:solidFill>
                  <a:schemeClr val="dk1"/>
                </a:solidFill>
                <a:latin typeface="Calibri"/>
                <a:ea typeface="Calibri"/>
                <a:cs typeface="Calibri"/>
                <a:sym typeface="Calibri"/>
              </a:rPr>
            </a:br>
            <a:r>
              <a:rPr b="1" i="0" lang="en-US" sz="2000" u="none">
                <a:solidFill>
                  <a:schemeClr val="dk1"/>
                </a:solidFill>
                <a:latin typeface="Calibri"/>
                <a:ea typeface="Calibri"/>
                <a:cs typeface="Calibri"/>
                <a:sym typeface="Calibri"/>
              </a:rPr>
              <a:t>Flowering plants </a:t>
            </a:r>
            <a:r>
              <a:rPr b="0" i="0" lang="en-US" sz="2000" u="none">
                <a:solidFill>
                  <a:schemeClr val="dk1"/>
                </a:solidFill>
                <a:latin typeface="Calibri"/>
                <a:ea typeface="Calibri"/>
                <a:cs typeface="Calibri"/>
                <a:sym typeface="Calibri"/>
              </a:rPr>
              <a:t>into two phyla, namely, </a:t>
            </a:r>
            <a:r>
              <a:rPr b="1" i="0" lang="en-US" sz="2000" u="none">
                <a:solidFill>
                  <a:schemeClr val="dk1"/>
                </a:solidFill>
                <a:latin typeface="Calibri"/>
                <a:ea typeface="Calibri"/>
                <a:cs typeface="Calibri"/>
                <a:sym typeface="Calibri"/>
              </a:rPr>
              <a:t>Gymnospermae </a:t>
            </a:r>
            <a:r>
              <a:rPr b="0" i="0" lang="en-US" sz="2000" u="none">
                <a:solidFill>
                  <a:schemeClr val="dk1"/>
                </a:solidFill>
                <a:latin typeface="Calibri"/>
                <a:ea typeface="Calibri"/>
                <a:cs typeface="Calibri"/>
                <a:sym typeface="Calibri"/>
              </a:rPr>
              <a:t>and </a:t>
            </a:r>
            <a:r>
              <a:rPr b="1" i="0" lang="en-US" sz="2000" u="none">
                <a:solidFill>
                  <a:schemeClr val="dk1"/>
                </a:solidFill>
                <a:latin typeface="Calibri"/>
                <a:ea typeface="Calibri"/>
                <a:cs typeface="Calibri"/>
                <a:sym typeface="Calibri"/>
              </a:rPr>
              <a:t>Angiospemae</a:t>
            </a:r>
            <a:r>
              <a:rPr b="0" i="0" lang="en-US" sz="2000" u="none">
                <a:solidFill>
                  <a:schemeClr val="dk1"/>
                </a:solidFill>
                <a:latin typeface="Calibri"/>
                <a:ea typeface="Calibri"/>
                <a:cs typeface="Calibri"/>
                <a:sym typeface="Calibri"/>
              </a:rPr>
              <a:t>.</a:t>
            </a:r>
            <a:endParaRPr/>
          </a:p>
        </p:txBody>
      </p:sp>
      <p:sp>
        <p:nvSpPr>
          <p:cNvPr id="127" name="Google Shape;127;p14"/>
          <p:cNvSpPr txBox="1"/>
          <p:nvPr>
            <p:ph idx="1" type="body"/>
          </p:nvPr>
        </p:nvSpPr>
        <p:spPr>
          <a:xfrm>
            <a:off x="458787" y="1770062"/>
            <a:ext cx="8226425" cy="3868737"/>
          </a:xfrm>
          <a:prstGeom prst="rect">
            <a:avLst/>
          </a:prstGeom>
          <a:noFill/>
          <a:ln>
            <a:noFill/>
          </a:ln>
        </p:spPr>
        <p:txBody>
          <a:bodyPr anchorCtr="0" anchor="t" bIns="0" lIns="0" spcFirstLastPara="1" rIns="0" wrap="square" tIns="12700">
            <a:spAutoFit/>
          </a:bodyPr>
          <a:lstStyle/>
          <a:p>
            <a:pPr indent="0" lvl="0" marL="12700" rtl="0" algn="l">
              <a:lnSpc>
                <a:spcPct val="100000"/>
              </a:lnSpc>
              <a:spcBef>
                <a:spcPts val="0"/>
              </a:spcBef>
              <a:spcAft>
                <a:spcPts val="0"/>
              </a:spcAft>
              <a:buClr>
                <a:srgbClr val="006FC0"/>
              </a:buClr>
              <a:buSzPts val="1800"/>
              <a:buFont typeface="Calibri"/>
              <a:buNone/>
            </a:pPr>
            <a:r>
              <a:rPr b="1" i="0" lang="en-US" sz="1800" u="none">
                <a:solidFill>
                  <a:srgbClr val="006FC0"/>
                </a:solidFill>
                <a:latin typeface="Calibri"/>
                <a:ea typeface="Calibri"/>
                <a:cs typeface="Calibri"/>
                <a:sym typeface="Calibri"/>
              </a:rPr>
              <a:t>I.	Gymnospermae	</a:t>
            </a:r>
            <a:r>
              <a:rPr b="0" i="0" lang="en-US" sz="1800" u="none">
                <a:solidFill>
                  <a:schemeClr val="dk1"/>
                </a:solidFill>
                <a:latin typeface="Calibri"/>
                <a:ea typeface="Calibri"/>
                <a:cs typeface="Calibri"/>
                <a:sym typeface="Calibri"/>
              </a:rPr>
              <a:t>was	nearly	considered	as	a	linear	monophyletic	series	in	an</a:t>
            </a:r>
            <a:endParaRPr/>
          </a:p>
          <a:p>
            <a:pPr indent="0" lvl="0" marL="1270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ascending order  from  the </a:t>
            </a:r>
            <a:r>
              <a:rPr b="1" i="0" lang="en-US" sz="1800" u="none">
                <a:solidFill>
                  <a:schemeClr val="dk1"/>
                </a:solidFill>
                <a:latin typeface="Calibri"/>
                <a:ea typeface="Calibri"/>
                <a:cs typeface="Calibri"/>
                <a:sym typeface="Calibri"/>
              </a:rPr>
              <a:t>Cycadaceae  → Ginkgoaceae  → Taxaceae</a:t>
            </a:r>
            <a:endParaRPr/>
          </a:p>
          <a:p>
            <a:pPr indent="0" lvl="0" marL="1270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	Pinaceae → Cupressaceae</a:t>
            </a:r>
            <a:endParaRPr/>
          </a:p>
          <a:p>
            <a:pPr indent="-114300" lvl="0" marL="1270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Calibri"/>
                <a:ea typeface="Calibri"/>
                <a:cs typeface="Calibri"/>
                <a:sym typeface="Calibri"/>
              </a:rPr>
              <a:t>He agreed that the </a:t>
            </a:r>
            <a:r>
              <a:rPr b="1" i="0" lang="en-US" sz="1800" u="none">
                <a:solidFill>
                  <a:schemeClr val="dk1"/>
                </a:solidFill>
                <a:latin typeface="Calibri"/>
                <a:ea typeface="Calibri"/>
                <a:cs typeface="Calibri"/>
                <a:sym typeface="Calibri"/>
              </a:rPr>
              <a:t>Araucarieae </a:t>
            </a:r>
            <a:r>
              <a:rPr b="0" i="0" lang="en-US" sz="1800" u="none">
                <a:solidFill>
                  <a:schemeClr val="dk1"/>
                </a:solidFill>
                <a:latin typeface="Calibri"/>
                <a:ea typeface="Calibri"/>
                <a:cs typeface="Calibri"/>
                <a:sym typeface="Calibri"/>
              </a:rPr>
              <a:t>"may have been formed independently.“</a:t>
            </a:r>
            <a:endParaRPr/>
          </a:p>
          <a:p>
            <a:pPr indent="0" lvl="0" marL="1270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Times New Roman"/>
              <a:ea typeface="Times New Roman"/>
              <a:cs typeface="Times New Roman"/>
              <a:sym typeface="Times New Roman"/>
            </a:endParaRPr>
          </a:p>
          <a:p>
            <a:pPr indent="0" lvl="0" marL="12700" rtl="0" algn="l">
              <a:lnSpc>
                <a:spcPct val="100000"/>
              </a:lnSpc>
              <a:spcBef>
                <a:spcPts val="0"/>
              </a:spcBef>
              <a:spcAft>
                <a:spcPts val="0"/>
              </a:spcAft>
              <a:buClr>
                <a:srgbClr val="006FC0"/>
              </a:buClr>
              <a:buSzPts val="1800"/>
              <a:buFont typeface="Calibri"/>
              <a:buNone/>
            </a:pPr>
            <a:r>
              <a:rPr b="1" i="0" lang="en-US" sz="1800" u="none">
                <a:solidFill>
                  <a:srgbClr val="006FC0"/>
                </a:solidFill>
                <a:latin typeface="Calibri"/>
                <a:ea typeface="Calibri"/>
                <a:cs typeface="Calibri"/>
                <a:sym typeface="Calibri"/>
              </a:rPr>
              <a:t>II.	Hypothetical Pro-angiosperms → </a:t>
            </a:r>
            <a:r>
              <a:rPr b="0" i="0" lang="en-US" sz="1800" u="none">
                <a:solidFill>
                  <a:srgbClr val="006FC0"/>
                </a:solidFill>
                <a:latin typeface="Calibri"/>
                <a:ea typeface="Calibri"/>
                <a:cs typeface="Calibri"/>
                <a:sym typeface="Calibri"/>
              </a:rPr>
              <a:t>phylum </a:t>
            </a:r>
            <a:r>
              <a:rPr b="1" i="0" lang="en-US" sz="1800" u="none">
                <a:solidFill>
                  <a:srgbClr val="006FC0"/>
                </a:solidFill>
                <a:latin typeface="Calibri"/>
                <a:ea typeface="Calibri"/>
                <a:cs typeface="Calibri"/>
                <a:sym typeface="Calibri"/>
              </a:rPr>
              <a:t>Angiospermae</a:t>
            </a:r>
            <a:r>
              <a:rPr b="0" i="0" lang="en-US" sz="1800" u="none">
                <a:solidFill>
                  <a:srgbClr val="006FC0"/>
                </a:solidFill>
                <a:latin typeface="Calibri"/>
                <a:ea typeface="Calibri"/>
                <a:cs typeface="Calibri"/>
                <a:sym typeface="Calibri"/>
              </a:rPr>
              <a:t>.</a:t>
            </a:r>
            <a:endParaRPr/>
          </a:p>
          <a:p>
            <a:pPr indent="-114300" lvl="0" marL="12700" rtl="0" algn="l">
              <a:lnSpc>
                <a:spcPct val="100000"/>
              </a:lnSpc>
              <a:spcBef>
                <a:spcPts val="0"/>
              </a:spcBef>
              <a:spcAft>
                <a:spcPts val="0"/>
              </a:spcAft>
              <a:buClr>
                <a:schemeClr val="dk1"/>
              </a:buClr>
              <a:buSzPts val="1800"/>
              <a:buFont typeface="Noto Sans Symbols"/>
              <a:buChar char="⮚"/>
            </a:pPr>
            <a:r>
              <a:rPr b="1" i="0" lang="en-US" sz="1800" u="none">
                <a:solidFill>
                  <a:schemeClr val="dk1"/>
                </a:solidFill>
                <a:latin typeface="Calibri"/>
                <a:ea typeface="Calibri"/>
                <a:cs typeface="Calibri"/>
                <a:sym typeface="Calibri"/>
              </a:rPr>
              <a:t>Angiospermae </a:t>
            </a:r>
            <a:r>
              <a:rPr b="0" i="0" lang="en-US" sz="1800" u="none">
                <a:solidFill>
                  <a:schemeClr val="dk1"/>
                </a:solidFill>
                <a:latin typeface="Calibri"/>
                <a:ea typeface="Calibri"/>
                <a:cs typeface="Calibri"/>
                <a:sym typeface="Calibri"/>
              </a:rPr>
              <a:t>was divided into two sub-phyla, the </a:t>
            </a:r>
            <a:r>
              <a:rPr b="1" i="0" lang="en-US" sz="1800" u="none">
                <a:solidFill>
                  <a:schemeClr val="dk1"/>
                </a:solidFill>
                <a:latin typeface="Calibri"/>
                <a:ea typeface="Calibri"/>
                <a:cs typeface="Calibri"/>
                <a:sym typeface="Calibri"/>
              </a:rPr>
              <a:t>Dicotyledones </a:t>
            </a:r>
            <a:r>
              <a:rPr b="0" i="0" lang="en-US" sz="1800" u="none">
                <a:solidFill>
                  <a:schemeClr val="dk1"/>
                </a:solidFill>
                <a:latin typeface="Calibri"/>
                <a:ea typeface="Calibri"/>
                <a:cs typeface="Calibri"/>
                <a:sym typeface="Calibri"/>
              </a:rPr>
              <a:t>and the</a:t>
            </a:r>
            <a:endParaRPr/>
          </a:p>
          <a:p>
            <a:pPr indent="0" lvl="0" marL="1270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Monocotyledones</a:t>
            </a:r>
            <a:r>
              <a:rPr b="0" i="0" lang="en-US" sz="1800" u="none">
                <a:solidFill>
                  <a:schemeClr val="dk1"/>
                </a:solidFill>
                <a:latin typeface="Calibri"/>
                <a:ea typeface="Calibri"/>
                <a:cs typeface="Calibri"/>
                <a:sym typeface="Calibri"/>
              </a:rPr>
              <a:t>.</a:t>
            </a:r>
            <a:endParaRPr/>
          </a:p>
          <a:p>
            <a:pPr indent="-114300" lvl="0" marL="1270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Calibri"/>
                <a:ea typeface="Calibri"/>
                <a:cs typeface="Calibri"/>
                <a:sym typeface="Calibri"/>
              </a:rPr>
              <a:t>	In his earlier edition of </a:t>
            </a:r>
            <a:r>
              <a:rPr b="0" i="0" lang="en-US" sz="1800" u="sng">
                <a:solidFill>
                  <a:schemeClr val="dk1"/>
                </a:solidFill>
                <a:latin typeface="Calibri"/>
                <a:ea typeface="Calibri"/>
                <a:cs typeface="Calibri"/>
                <a:sym typeface="Calibri"/>
              </a:rPr>
              <a:t>'The Families of Flowering Plants,</a:t>
            </a:r>
            <a:r>
              <a:rPr b="0" i="0" lang="en-US" sz="1800" u="none">
                <a:solidFill>
                  <a:schemeClr val="dk1"/>
                </a:solidFill>
                <a:latin typeface="Calibri"/>
                <a:ea typeface="Calibri"/>
                <a:cs typeface="Calibri"/>
                <a:sym typeface="Calibri"/>
              </a:rPr>
              <a:t>" (1926,34), Hutchinson  divided the Dicotyledones into two divisions, namely, </a:t>
            </a:r>
            <a:r>
              <a:rPr b="1" i="0" lang="en-US" sz="1800" u="none">
                <a:solidFill>
                  <a:schemeClr val="dk1"/>
                </a:solidFill>
                <a:latin typeface="Calibri"/>
                <a:ea typeface="Calibri"/>
                <a:cs typeface="Calibri"/>
                <a:sym typeface="Calibri"/>
              </a:rPr>
              <a:t>Archichlamydeae </a:t>
            </a:r>
            <a:r>
              <a:rPr b="0" i="0" lang="en-US" sz="1800" u="none">
                <a:solidFill>
                  <a:schemeClr val="dk1"/>
                </a:solidFill>
                <a:latin typeface="Calibri"/>
                <a:ea typeface="Calibri"/>
                <a:cs typeface="Calibri"/>
                <a:sym typeface="Calibri"/>
              </a:rPr>
              <a:t>and  </a:t>
            </a:r>
            <a:r>
              <a:rPr b="1" i="0" lang="en-US" sz="1800" u="none">
                <a:solidFill>
                  <a:schemeClr val="dk1"/>
                </a:solidFill>
                <a:latin typeface="Calibri"/>
                <a:ea typeface="Calibri"/>
                <a:cs typeface="Calibri"/>
                <a:sym typeface="Calibri"/>
              </a:rPr>
              <a:t>Metachlamydeae</a:t>
            </a:r>
            <a:r>
              <a:rPr b="0" i="0" lang="en-US" sz="1800" u="none">
                <a:solidFill>
                  <a:schemeClr val="dk1"/>
                </a:solidFill>
                <a:latin typeface="Calibri"/>
                <a:ea typeface="Calibri"/>
                <a:cs typeface="Calibri"/>
                <a:sym typeface="Calibri"/>
              </a:rPr>
              <a:t>, on the basis of the polypetalous and gamopetalous conditions of  flowers respectively.</a:t>
            </a:r>
            <a:endParaRPr/>
          </a:p>
          <a:p>
            <a:pPr indent="-114300" lvl="0" marL="1270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Calibri"/>
                <a:ea typeface="Calibri"/>
                <a:cs typeface="Calibri"/>
                <a:sym typeface="Calibri"/>
              </a:rPr>
              <a:t>	On the other hand, the sub-phylum the Monocotyledones was divided into three  divisions, namely, </a:t>
            </a:r>
            <a:r>
              <a:rPr b="1" i="0" lang="en-US" sz="1800" u="none">
                <a:solidFill>
                  <a:schemeClr val="dk1"/>
                </a:solidFill>
                <a:latin typeface="Calibri"/>
                <a:ea typeface="Calibri"/>
                <a:cs typeface="Calibri"/>
                <a:sym typeface="Calibri"/>
              </a:rPr>
              <a:t>Calyciferae ,Corolliferae </a:t>
            </a:r>
            <a:r>
              <a:rPr b="0" i="0" lang="en-US" sz="1800" u="none">
                <a:solidFill>
                  <a:schemeClr val="dk1"/>
                </a:solidFill>
                <a:latin typeface="Calibri"/>
                <a:ea typeface="Calibri"/>
                <a:cs typeface="Calibri"/>
                <a:sym typeface="Calibri"/>
              </a:rPr>
              <a:t>and </a:t>
            </a:r>
            <a:r>
              <a:rPr b="1" i="0" lang="en-US" sz="1800" u="none">
                <a:solidFill>
                  <a:schemeClr val="dk1"/>
                </a:solidFill>
                <a:latin typeface="Calibri"/>
                <a:ea typeface="Calibri"/>
                <a:cs typeface="Calibri"/>
                <a:sym typeface="Calibri"/>
              </a:rPr>
              <a:t>Glumiflorae</a:t>
            </a:r>
            <a:r>
              <a:rPr b="0" i="0" lang="en-US" sz="1800" u="none">
                <a:solidFill>
                  <a:schemeClr val="dk1"/>
                </a:solidFill>
                <a:latin typeface="Calibri"/>
                <a:ea typeface="Calibri"/>
                <a:cs typeface="Calibri"/>
                <a:sym typeface="Calibri"/>
              </a:rPr>
              <a: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31" name="Shape 131"/>
        <p:cNvGrpSpPr/>
        <p:nvPr/>
      </p:nvGrpSpPr>
      <p:grpSpPr>
        <a:xfrm>
          <a:off x="0" y="0"/>
          <a:ext cx="0" cy="0"/>
          <a:chOff x="0" y="0"/>
          <a:chExt cx="0" cy="0"/>
        </a:xfrm>
      </p:grpSpPr>
      <p:sp>
        <p:nvSpPr>
          <p:cNvPr id="132" name="Google Shape;132;p15"/>
          <p:cNvSpPr txBox="1"/>
          <p:nvPr/>
        </p:nvSpPr>
        <p:spPr>
          <a:xfrm>
            <a:off x="6157912" y="44450"/>
            <a:ext cx="2603500" cy="33178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divided </a:t>
            </a:r>
            <a:r>
              <a:rPr b="1" i="0" lang="en-US" sz="2000" u="none">
                <a:solidFill>
                  <a:schemeClr val="dk1"/>
                </a:solidFill>
                <a:latin typeface="Calibri"/>
                <a:ea typeface="Calibri"/>
                <a:cs typeface="Calibri"/>
                <a:sym typeface="Calibri"/>
              </a:rPr>
              <a:t>Angiospemae as</a:t>
            </a:r>
            <a:endParaRPr/>
          </a:p>
        </p:txBody>
      </p:sp>
      <p:sp>
        <p:nvSpPr>
          <p:cNvPr id="133" name="Google Shape;133;p15"/>
          <p:cNvSpPr txBox="1"/>
          <p:nvPr>
            <p:ph type="title"/>
          </p:nvPr>
        </p:nvSpPr>
        <p:spPr>
          <a:xfrm>
            <a:off x="384175" y="44450"/>
            <a:ext cx="5643562" cy="636587"/>
          </a:xfrm>
          <a:prstGeom prst="rect">
            <a:avLst/>
          </a:prstGeom>
          <a:noFill/>
          <a:ln>
            <a:noFill/>
          </a:ln>
        </p:spPr>
        <p:txBody>
          <a:bodyPr anchorCtr="0" anchor="t" bIns="0" lIns="0" spcFirstLastPara="1" rIns="0" wrap="square" tIns="12700">
            <a:spAutoFit/>
          </a:bodyPr>
          <a:lstStyle/>
          <a:p>
            <a:pPr indent="0" lvl="0" marL="338137" rtl="0" algn="ctr">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Hutchinson in his revised classification (1959- 60)</a:t>
            </a:r>
            <a:br>
              <a:rPr b="1" i="0" lang="en-US" sz="2000" u="none">
                <a:solidFill>
                  <a:schemeClr val="dk1"/>
                </a:solidFill>
                <a:latin typeface="Calibri"/>
                <a:ea typeface="Calibri"/>
                <a:cs typeface="Calibri"/>
                <a:sym typeface="Calibri"/>
              </a:rPr>
            </a:br>
            <a:r>
              <a:rPr b="1" i="0" lang="en-US" sz="2000" u="none">
                <a:solidFill>
                  <a:schemeClr val="dk1"/>
                </a:solidFill>
                <a:latin typeface="Calibri"/>
                <a:ea typeface="Calibri"/>
                <a:cs typeface="Calibri"/>
                <a:sym typeface="Calibri"/>
              </a:rPr>
              <a:t>follows:</a:t>
            </a:r>
            <a:endParaRPr/>
          </a:p>
        </p:txBody>
      </p:sp>
      <p:sp>
        <p:nvSpPr>
          <p:cNvPr id="134" name="Google Shape;134;p15"/>
          <p:cNvSpPr txBox="1"/>
          <p:nvPr/>
        </p:nvSpPr>
        <p:spPr>
          <a:xfrm>
            <a:off x="384175" y="962025"/>
            <a:ext cx="8377237" cy="2341562"/>
          </a:xfrm>
          <a:prstGeom prst="rect">
            <a:avLst/>
          </a:prstGeom>
          <a:noFill/>
          <a:ln>
            <a:noFill/>
          </a:ln>
        </p:spPr>
        <p:txBody>
          <a:bodyPr anchorCtr="0" anchor="t" bIns="0" lIns="0" spcFirstLastPara="1" rIns="0" wrap="square" tIns="12050">
            <a:spAutoFit/>
          </a:bodyPr>
          <a:lstStyle/>
          <a:p>
            <a:pPr indent="0" lvl="0" marL="12700" marR="0" rtl="0" algn="just">
              <a:lnSpc>
                <a:spcPct val="100000"/>
              </a:lnSpc>
              <a:spcBef>
                <a:spcPts val="0"/>
              </a:spcBef>
              <a:spcAft>
                <a:spcPts val="0"/>
              </a:spcAft>
              <a:buClr>
                <a:srgbClr val="006FC0"/>
              </a:buClr>
              <a:buSzPts val="1900"/>
              <a:buFont typeface="Calibri"/>
              <a:buNone/>
            </a:pPr>
            <a:r>
              <a:rPr b="1" i="0" lang="en-US" sz="1900" u="none">
                <a:solidFill>
                  <a:srgbClr val="006FC0"/>
                </a:solidFill>
                <a:latin typeface="Calibri"/>
                <a:ea typeface="Calibri"/>
                <a:cs typeface="Calibri"/>
                <a:sym typeface="Calibri"/>
              </a:rPr>
              <a:t>II. Hypothetical Pro-angiosperms → </a:t>
            </a:r>
            <a:r>
              <a:rPr b="0" i="0" lang="en-US" sz="1900" u="none">
                <a:solidFill>
                  <a:srgbClr val="006FC0"/>
                </a:solidFill>
                <a:latin typeface="Calibri"/>
                <a:ea typeface="Calibri"/>
                <a:cs typeface="Calibri"/>
                <a:sym typeface="Calibri"/>
              </a:rPr>
              <a:t>phylum </a:t>
            </a:r>
            <a:r>
              <a:rPr b="1" i="0" lang="en-US" sz="1900" u="none">
                <a:solidFill>
                  <a:srgbClr val="006FC0"/>
                </a:solidFill>
                <a:latin typeface="Calibri"/>
                <a:ea typeface="Calibri"/>
                <a:cs typeface="Calibri"/>
                <a:sym typeface="Calibri"/>
              </a:rPr>
              <a:t>Angiospermae</a:t>
            </a:r>
            <a:r>
              <a:rPr b="0" i="0" lang="en-US" sz="1900" u="none">
                <a:solidFill>
                  <a:srgbClr val="006FC0"/>
                </a:solidFill>
                <a:latin typeface="Calibri"/>
                <a:ea typeface="Calibri"/>
                <a:cs typeface="Calibri"/>
                <a:sym typeface="Calibri"/>
              </a:rPr>
              <a:t>. </a:t>
            </a:r>
            <a:r>
              <a:rPr b="1" i="0" lang="en-US" sz="1900" u="none">
                <a:solidFill>
                  <a:srgbClr val="006FC0"/>
                </a:solidFill>
                <a:latin typeface="Calibri"/>
                <a:ea typeface="Calibri"/>
                <a:cs typeface="Calibri"/>
                <a:sym typeface="Calibri"/>
              </a:rPr>
              <a:t>(last revision 1973)</a:t>
            </a:r>
            <a:endParaRPr b="0" i="0" sz="1900" u="none">
              <a:solidFill>
                <a:schemeClr val="dk1"/>
              </a:solidFill>
              <a:latin typeface="Calibri"/>
              <a:ea typeface="Calibri"/>
              <a:cs typeface="Calibri"/>
              <a:sym typeface="Calibri"/>
            </a:endParaRPr>
          </a:p>
          <a:p>
            <a:pPr indent="-120650" lvl="0" marL="12700" marR="0" rtl="0" algn="just">
              <a:lnSpc>
                <a:spcPct val="100000"/>
              </a:lnSpc>
              <a:spcBef>
                <a:spcPts val="0"/>
              </a:spcBef>
              <a:spcAft>
                <a:spcPts val="0"/>
              </a:spcAft>
              <a:buClr>
                <a:schemeClr val="dk1"/>
              </a:buClr>
              <a:buSzPts val="1900"/>
              <a:buFont typeface="Noto Sans Symbols"/>
              <a:buChar char="⮚"/>
            </a:pPr>
            <a:r>
              <a:rPr b="0" i="0" lang="en-US" sz="1900" u="none">
                <a:solidFill>
                  <a:schemeClr val="dk1"/>
                </a:solidFill>
                <a:latin typeface="Calibri"/>
                <a:ea typeface="Calibri"/>
                <a:cs typeface="Calibri"/>
                <a:sym typeface="Calibri"/>
              </a:rPr>
              <a:t>Hypothetical Proangiosperms (Bennettitales-like ancestors) gave rise to  </a:t>
            </a:r>
            <a:r>
              <a:rPr b="1" i="0" lang="en-US" sz="1900" u="none">
                <a:solidFill>
                  <a:schemeClr val="dk1"/>
                </a:solidFill>
                <a:latin typeface="Calibri"/>
                <a:ea typeface="Calibri"/>
                <a:cs typeface="Calibri"/>
                <a:sym typeface="Calibri"/>
              </a:rPr>
              <a:t>Dicotyledon</a:t>
            </a:r>
            <a:r>
              <a:rPr b="0" i="0" lang="en-US" sz="1900" u="none">
                <a:solidFill>
                  <a:schemeClr val="dk1"/>
                </a:solidFill>
                <a:latin typeface="Calibri"/>
                <a:ea typeface="Calibri"/>
                <a:cs typeface="Calibri"/>
                <a:sym typeface="Calibri"/>
              </a:rPr>
              <a:t>s. Initially, the angiosperms were regarded to have evolved along two  separate evolutionary lines, </a:t>
            </a:r>
            <a:r>
              <a:rPr b="1" i="0" lang="en-US" sz="1900" u="none">
                <a:solidFill>
                  <a:schemeClr val="dk1"/>
                </a:solidFill>
                <a:latin typeface="Calibri"/>
                <a:ea typeface="Calibri"/>
                <a:cs typeface="Calibri"/>
                <a:sym typeface="Calibri"/>
              </a:rPr>
              <a:t>Lignosae</a:t>
            </a:r>
            <a:r>
              <a:rPr b="0" i="0" lang="en-US" sz="1900" u="none">
                <a:solidFill>
                  <a:schemeClr val="dk1"/>
                </a:solidFill>
                <a:latin typeface="Calibri"/>
                <a:ea typeface="Calibri"/>
                <a:cs typeface="Calibri"/>
                <a:sym typeface="Calibri"/>
              </a:rPr>
              <a:t>and </a:t>
            </a:r>
            <a:r>
              <a:rPr b="1" i="0" lang="en-US" sz="1900" u="none">
                <a:solidFill>
                  <a:schemeClr val="dk1"/>
                </a:solidFill>
                <a:latin typeface="Calibri"/>
                <a:ea typeface="Calibri"/>
                <a:cs typeface="Calibri"/>
                <a:sym typeface="Calibri"/>
              </a:rPr>
              <a:t>Herbaceae, </a:t>
            </a:r>
            <a:r>
              <a:rPr b="0" i="0" lang="en-US" sz="1900" u="none">
                <a:solidFill>
                  <a:schemeClr val="dk1"/>
                </a:solidFill>
                <a:latin typeface="Calibri"/>
                <a:ea typeface="Calibri"/>
                <a:cs typeface="Calibri"/>
                <a:sym typeface="Calibri"/>
              </a:rPr>
              <a:t>later the </a:t>
            </a:r>
            <a:r>
              <a:rPr b="1" i="0" lang="en-US" sz="1900" u="none">
                <a:solidFill>
                  <a:schemeClr val="dk1"/>
                </a:solidFill>
                <a:latin typeface="Calibri"/>
                <a:ea typeface="Calibri"/>
                <a:cs typeface="Calibri"/>
                <a:sym typeface="Calibri"/>
              </a:rPr>
              <a:t>Monocotyledons  </a:t>
            </a:r>
            <a:r>
              <a:rPr b="0" i="0" lang="en-US" sz="1900" u="none">
                <a:solidFill>
                  <a:schemeClr val="dk1"/>
                </a:solidFill>
                <a:latin typeface="Calibri"/>
                <a:ea typeface="Calibri"/>
                <a:cs typeface="Calibri"/>
                <a:sym typeface="Calibri"/>
              </a:rPr>
              <a:t>originated from early herbaceous dicots like </a:t>
            </a:r>
            <a:r>
              <a:rPr b="0" i="0" lang="en-US" sz="1900" u="none">
                <a:solidFill>
                  <a:srgbClr val="006FC0"/>
                </a:solidFill>
                <a:latin typeface="Calibri"/>
                <a:ea typeface="Calibri"/>
                <a:cs typeface="Calibri"/>
                <a:sym typeface="Calibri"/>
              </a:rPr>
              <a:t>Ranales </a:t>
            </a:r>
            <a:r>
              <a:rPr b="0" i="0" lang="en-US" sz="1900" u="none">
                <a:solidFill>
                  <a:schemeClr val="dk1"/>
                </a:solidFill>
                <a:latin typeface="Calibri"/>
                <a:ea typeface="Calibri"/>
                <a:cs typeface="Calibri"/>
                <a:sym typeface="Calibri"/>
              </a:rPr>
              <a:t>– so a monophyletic origin  of angiosperms is suggested in this classification.</a:t>
            </a:r>
            <a:endParaRPr/>
          </a:p>
          <a:p>
            <a:pPr indent="-120650" lvl="0" marL="12700" marR="0" rtl="0" algn="just">
              <a:lnSpc>
                <a:spcPct val="100000"/>
              </a:lnSpc>
              <a:spcBef>
                <a:spcPts val="0"/>
              </a:spcBef>
              <a:spcAft>
                <a:spcPts val="0"/>
              </a:spcAft>
              <a:buClr>
                <a:schemeClr val="dk1"/>
              </a:buClr>
              <a:buSzPts val="1900"/>
              <a:buFont typeface="Noto Sans Symbols"/>
              <a:buChar char="⮚"/>
            </a:pPr>
            <a:r>
              <a:rPr b="1" i="0" lang="en-US" sz="1900" u="sng">
                <a:solidFill>
                  <a:schemeClr val="dk1"/>
                </a:solidFill>
                <a:latin typeface="Calibri"/>
                <a:ea typeface="Calibri"/>
                <a:cs typeface="Calibri"/>
                <a:sym typeface="Calibri"/>
              </a:rPr>
              <a:t>Dicotyledonae</a:t>
            </a:r>
            <a:r>
              <a:rPr b="1" i="0" lang="en-US" sz="1900" u="none">
                <a:solidFill>
                  <a:schemeClr val="dk1"/>
                </a:solidFill>
                <a:latin typeface="Calibri"/>
                <a:ea typeface="Calibri"/>
                <a:cs typeface="Calibri"/>
                <a:sym typeface="Calibri"/>
              </a:rPr>
              <a:t> </a:t>
            </a:r>
            <a:r>
              <a:rPr b="0" i="0" lang="en-US" sz="1900" u="none">
                <a:solidFill>
                  <a:schemeClr val="dk1"/>
                </a:solidFill>
                <a:latin typeface="Calibri"/>
                <a:ea typeface="Calibri"/>
                <a:cs typeface="Calibri"/>
                <a:sym typeface="Calibri"/>
              </a:rPr>
              <a:t>was divided into two distinct subgroups </a:t>
            </a:r>
            <a:r>
              <a:rPr b="0" i="1" lang="en-US" sz="1900" u="none">
                <a:solidFill>
                  <a:schemeClr val="dk1"/>
                </a:solidFill>
                <a:latin typeface="Calibri"/>
                <a:ea typeface="Calibri"/>
                <a:cs typeface="Calibri"/>
                <a:sym typeface="Calibri"/>
              </a:rPr>
              <a:t>viz. </a:t>
            </a:r>
            <a:r>
              <a:rPr b="0" i="0" lang="en-US" sz="1900" u="none">
                <a:solidFill>
                  <a:schemeClr val="dk1"/>
                </a:solidFill>
                <a:latin typeface="Calibri"/>
                <a:ea typeface="Calibri"/>
                <a:cs typeface="Calibri"/>
                <a:sym typeface="Calibri"/>
              </a:rPr>
              <a:t>subgroup </a:t>
            </a:r>
            <a:r>
              <a:rPr b="1" i="0" lang="en-US" sz="1900" u="none">
                <a:solidFill>
                  <a:schemeClr val="dk1"/>
                </a:solidFill>
                <a:latin typeface="Calibri"/>
                <a:ea typeface="Calibri"/>
                <a:cs typeface="Calibri"/>
                <a:sym typeface="Calibri"/>
              </a:rPr>
              <a:t>'Lignosae</a:t>
            </a:r>
            <a:r>
              <a:rPr b="0" i="1" lang="en-US" sz="1900" u="none">
                <a:solidFill>
                  <a:schemeClr val="dk1"/>
                </a:solidFill>
                <a:latin typeface="Calibri"/>
                <a:ea typeface="Calibri"/>
                <a:cs typeface="Calibri"/>
                <a:sym typeface="Calibri"/>
              </a:rPr>
              <a:t>'</a:t>
            </a:r>
            <a:endParaRPr b="0" i="0" sz="1900" u="none">
              <a:solidFill>
                <a:schemeClr val="dk1"/>
              </a:solidFill>
              <a:latin typeface="Calibri"/>
              <a:ea typeface="Calibri"/>
              <a:cs typeface="Calibri"/>
              <a:sym typeface="Calibri"/>
            </a:endParaRPr>
          </a:p>
          <a:p>
            <a:pPr indent="0" lvl="0" marL="12700" marR="0" rtl="0" algn="just">
              <a:lnSpc>
                <a:spcPct val="100000"/>
              </a:lnSpc>
              <a:spcBef>
                <a:spcPts val="0"/>
              </a:spcBef>
              <a:spcAft>
                <a:spcPts val="0"/>
              </a:spcAft>
              <a:buClr>
                <a:schemeClr val="dk1"/>
              </a:buClr>
              <a:buSzPts val="1900"/>
              <a:buFont typeface="Calibri"/>
              <a:buNone/>
            </a:pPr>
            <a:r>
              <a:rPr b="0" i="0" lang="en-US" sz="1900" u="none">
                <a:solidFill>
                  <a:schemeClr val="dk1"/>
                </a:solidFill>
                <a:latin typeface="Calibri"/>
                <a:ea typeface="Calibri"/>
                <a:cs typeface="Calibri"/>
                <a:sym typeface="Calibri"/>
              </a:rPr>
              <a:t>and subgroup </a:t>
            </a:r>
            <a:r>
              <a:rPr b="0" i="1" lang="en-US" sz="1900" u="none">
                <a:solidFill>
                  <a:schemeClr val="dk1"/>
                </a:solidFill>
                <a:latin typeface="Calibri"/>
                <a:ea typeface="Calibri"/>
                <a:cs typeface="Calibri"/>
                <a:sym typeface="Calibri"/>
              </a:rPr>
              <a:t>'</a:t>
            </a:r>
            <a:r>
              <a:rPr b="1" i="0" lang="en-US" sz="1900" u="none">
                <a:solidFill>
                  <a:schemeClr val="dk1"/>
                </a:solidFill>
                <a:latin typeface="Calibri"/>
                <a:ea typeface="Calibri"/>
                <a:cs typeface="Calibri"/>
                <a:sym typeface="Calibri"/>
              </a:rPr>
              <a:t>Herbaceae' </a:t>
            </a:r>
            <a:r>
              <a:rPr b="0" i="1" lang="en-US" sz="1900" u="none">
                <a:solidFill>
                  <a:schemeClr val="dk1"/>
                </a:solidFill>
                <a:latin typeface="Calibri"/>
                <a:ea typeface="Calibri"/>
                <a:cs typeface="Calibri"/>
                <a:sym typeface="Calibri"/>
              </a:rPr>
              <a:t>, </a:t>
            </a:r>
            <a:r>
              <a:rPr b="0" i="0" lang="en-US" sz="1900" u="none">
                <a:solidFill>
                  <a:schemeClr val="dk1"/>
                </a:solidFill>
                <a:latin typeface="Calibri"/>
                <a:ea typeface="Calibri"/>
                <a:cs typeface="Calibri"/>
                <a:sym typeface="Calibri"/>
              </a:rPr>
              <a:t>according to priority of evolution.</a:t>
            </a:r>
            <a:endParaRPr/>
          </a:p>
        </p:txBody>
      </p:sp>
      <p:sp>
        <p:nvSpPr>
          <p:cNvPr id="135" name="Google Shape;135;p15"/>
          <p:cNvSpPr txBox="1"/>
          <p:nvPr/>
        </p:nvSpPr>
        <p:spPr>
          <a:xfrm>
            <a:off x="384175" y="3278187"/>
            <a:ext cx="8377237" cy="604837"/>
          </a:xfrm>
          <a:prstGeom prst="rect">
            <a:avLst/>
          </a:prstGeom>
          <a:noFill/>
          <a:ln>
            <a:noFill/>
          </a:ln>
        </p:spPr>
        <p:txBody>
          <a:bodyPr anchorCtr="0" anchor="t" bIns="0" lIns="0" spcFirstLastPara="1" rIns="0" wrap="square" tIns="12050">
            <a:spAutoFit/>
          </a:bodyPr>
          <a:lstStyle/>
          <a:p>
            <a:pPr indent="-357187" lvl="0" marL="369887" marR="0" rtl="0" algn="l">
              <a:lnSpc>
                <a:spcPct val="100000"/>
              </a:lnSpc>
              <a:spcBef>
                <a:spcPts val="0"/>
              </a:spcBef>
              <a:spcAft>
                <a:spcPts val="0"/>
              </a:spcAft>
              <a:buClr>
                <a:schemeClr val="dk1"/>
              </a:buClr>
              <a:buSzPts val="1900"/>
              <a:buFont typeface="Noto Sans Symbols"/>
              <a:buChar char="⮚"/>
            </a:pPr>
            <a:r>
              <a:rPr b="0" i="0" lang="en-US" sz="1900" u="none">
                <a:solidFill>
                  <a:schemeClr val="dk1"/>
                </a:solidFill>
                <a:latin typeface="Calibri"/>
                <a:ea typeface="Calibri"/>
                <a:cs typeface="Calibri"/>
                <a:sym typeface="Calibri"/>
              </a:rPr>
              <a:t>The	</a:t>
            </a:r>
            <a:r>
              <a:rPr b="1" i="0" lang="en-US" sz="1900" u="none">
                <a:solidFill>
                  <a:schemeClr val="dk1"/>
                </a:solidFill>
                <a:latin typeface="Calibri"/>
                <a:ea typeface="Calibri"/>
                <a:cs typeface="Calibri"/>
                <a:sym typeface="Calibri"/>
              </a:rPr>
              <a:t>'Lignosae</a:t>
            </a:r>
            <a:r>
              <a:rPr b="0" i="1" lang="en-US" sz="1900" u="none">
                <a:solidFill>
                  <a:schemeClr val="dk1"/>
                </a:solidFill>
                <a:latin typeface="Calibri"/>
                <a:ea typeface="Calibri"/>
                <a:cs typeface="Calibri"/>
                <a:sym typeface="Calibri"/>
              </a:rPr>
              <a:t>'	</a:t>
            </a:r>
            <a:r>
              <a:rPr b="0" i="0" lang="en-US" sz="1900" u="none">
                <a:solidFill>
                  <a:schemeClr val="dk1"/>
                </a:solidFill>
                <a:latin typeface="Calibri"/>
                <a:ea typeface="Calibri"/>
                <a:cs typeface="Calibri"/>
                <a:sym typeface="Calibri"/>
              </a:rPr>
              <a:t>includes	families	whose	members	are	fundamentally	and</a:t>
            </a:r>
            <a:endParaRPr/>
          </a:p>
          <a:p>
            <a:pPr indent="-357187" lvl="0" marL="369887" marR="0" rtl="0" algn="l">
              <a:lnSpc>
                <a:spcPct val="100000"/>
              </a:lnSpc>
              <a:spcBef>
                <a:spcPts val="0"/>
              </a:spcBef>
              <a:spcAft>
                <a:spcPts val="0"/>
              </a:spcAft>
              <a:buClr>
                <a:schemeClr val="dk1"/>
              </a:buClr>
              <a:buSzPts val="1900"/>
              <a:buFont typeface="Calibri"/>
              <a:buNone/>
            </a:pPr>
            <a:r>
              <a:rPr b="0" i="0" lang="en-US" sz="1900" u="none">
                <a:solidFill>
                  <a:schemeClr val="dk1"/>
                </a:solidFill>
                <a:latin typeface="Calibri"/>
                <a:ea typeface="Calibri"/>
                <a:cs typeface="Calibri"/>
                <a:sym typeface="Calibri"/>
              </a:rPr>
              <a:t>predominantly</a:t>
            </a:r>
            <a:endParaRPr/>
          </a:p>
        </p:txBody>
      </p:sp>
      <p:sp>
        <p:nvSpPr>
          <p:cNvPr id="136" name="Google Shape;136;p15"/>
          <p:cNvSpPr txBox="1"/>
          <p:nvPr/>
        </p:nvSpPr>
        <p:spPr>
          <a:xfrm>
            <a:off x="2616200" y="3568700"/>
            <a:ext cx="6143625" cy="31432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chemeClr val="dk1"/>
              </a:buClr>
              <a:buSzPts val="1900"/>
              <a:buFont typeface="Calibri"/>
              <a:buNone/>
            </a:pPr>
            <a:r>
              <a:rPr b="0" i="0" lang="en-US" sz="1900" u="none">
                <a:solidFill>
                  <a:schemeClr val="dk1"/>
                </a:solidFill>
                <a:latin typeface="Calibri"/>
                <a:ea typeface="Calibri"/>
                <a:cs typeface="Calibri"/>
                <a:sym typeface="Calibri"/>
              </a:rPr>
              <a:t>woody	trees,	-</a:t>
            </a:r>
            <a:r>
              <a:rPr b="0" i="0" lang="en-US" sz="1900" u="none">
                <a:solidFill>
                  <a:srgbClr val="FF0000"/>
                </a:solidFill>
                <a:latin typeface="Calibri"/>
                <a:ea typeface="Calibri"/>
                <a:cs typeface="Calibri"/>
                <a:sym typeface="Calibri"/>
              </a:rPr>
              <a:t>54	orders,	beginning	with	Magnoliales	and</a:t>
            </a:r>
            <a:endParaRPr/>
          </a:p>
        </p:txBody>
      </p:sp>
      <p:sp>
        <p:nvSpPr>
          <p:cNvPr id="137" name="Google Shape;137;p15"/>
          <p:cNvSpPr txBox="1"/>
          <p:nvPr/>
        </p:nvSpPr>
        <p:spPr>
          <a:xfrm>
            <a:off x="384175" y="3857625"/>
            <a:ext cx="8377237" cy="2052637"/>
          </a:xfrm>
          <a:prstGeom prst="rect">
            <a:avLst/>
          </a:prstGeom>
          <a:noFill/>
          <a:ln>
            <a:noFill/>
          </a:ln>
        </p:spPr>
        <p:txBody>
          <a:bodyPr anchorCtr="0" anchor="t" bIns="0" lIns="0" spcFirstLastPara="1" rIns="0" wrap="square" tIns="12050">
            <a:spAutoFit/>
          </a:bodyPr>
          <a:lstStyle/>
          <a:p>
            <a:pPr indent="0" lvl="0" marL="369887" marR="0" rtl="0" algn="just">
              <a:lnSpc>
                <a:spcPct val="100000"/>
              </a:lnSpc>
              <a:spcBef>
                <a:spcPts val="0"/>
              </a:spcBef>
              <a:spcAft>
                <a:spcPts val="0"/>
              </a:spcAft>
              <a:buClr>
                <a:srgbClr val="FF0000"/>
              </a:buClr>
              <a:buSzPts val="1900"/>
              <a:buFont typeface="Calibri"/>
              <a:buNone/>
            </a:pPr>
            <a:r>
              <a:rPr b="0" i="0" lang="en-US" sz="1900" u="none">
                <a:solidFill>
                  <a:srgbClr val="FF0000"/>
                </a:solidFill>
                <a:latin typeface="Calibri"/>
                <a:ea typeface="Calibri"/>
                <a:cs typeface="Calibri"/>
                <a:sym typeface="Calibri"/>
              </a:rPr>
              <a:t>ending with Verbenales, 246 fam</a:t>
            </a:r>
            <a:endParaRPr b="0" i="0" sz="1900" u="none">
              <a:solidFill>
                <a:schemeClr val="dk1"/>
              </a:solidFill>
              <a:latin typeface="Calibri"/>
              <a:ea typeface="Calibri"/>
              <a:cs typeface="Calibri"/>
              <a:sym typeface="Calibri"/>
            </a:endParaRPr>
          </a:p>
          <a:p>
            <a:pPr indent="-120650" lvl="0" marL="369887" marR="0" rtl="0" algn="just">
              <a:lnSpc>
                <a:spcPct val="100000"/>
              </a:lnSpc>
              <a:spcBef>
                <a:spcPts val="0"/>
              </a:spcBef>
              <a:spcAft>
                <a:spcPts val="0"/>
              </a:spcAft>
              <a:buClr>
                <a:schemeClr val="dk1"/>
              </a:buClr>
              <a:buSzPts val="1900"/>
              <a:buFont typeface="Noto Sans Symbols"/>
              <a:buChar char="⮚"/>
            </a:pPr>
            <a:r>
              <a:rPr b="1" i="1" lang="en-US" sz="1900" u="none">
                <a:solidFill>
                  <a:schemeClr val="dk1"/>
                </a:solidFill>
                <a:latin typeface="Calibri"/>
                <a:ea typeface="Calibri"/>
                <a:cs typeface="Calibri"/>
                <a:sym typeface="Calibri"/>
              </a:rPr>
              <a:t>Herbaceae </a:t>
            </a:r>
            <a:r>
              <a:rPr b="0" i="0" lang="en-US" sz="1900" u="none">
                <a:solidFill>
                  <a:schemeClr val="dk1"/>
                </a:solidFill>
                <a:latin typeface="Calibri"/>
                <a:ea typeface="Calibri"/>
                <a:cs typeface="Calibri"/>
                <a:sym typeface="Calibri"/>
              </a:rPr>
              <a:t>includes families whose members are fundamentally and  predominantly herbaceous. </a:t>
            </a:r>
            <a:r>
              <a:rPr b="0" i="0" lang="en-US" sz="1900" u="none">
                <a:solidFill>
                  <a:srgbClr val="FF0000"/>
                </a:solidFill>
                <a:latin typeface="Calibri"/>
                <a:ea typeface="Calibri"/>
                <a:cs typeface="Calibri"/>
                <a:sym typeface="Calibri"/>
              </a:rPr>
              <a:t>28 orders, beginning with Ranales and ending with  Lamiales, 97 fam</a:t>
            </a:r>
            <a:endParaRPr b="0" i="0" sz="1900" u="none">
              <a:solidFill>
                <a:schemeClr val="dk1"/>
              </a:solidFill>
              <a:latin typeface="Calibri"/>
              <a:ea typeface="Calibri"/>
              <a:cs typeface="Calibri"/>
              <a:sym typeface="Calibri"/>
            </a:endParaRPr>
          </a:p>
          <a:p>
            <a:pPr indent="-120650" lvl="0" marL="369887" marR="0" rtl="0" algn="just">
              <a:lnSpc>
                <a:spcPct val="100000"/>
              </a:lnSpc>
              <a:spcBef>
                <a:spcPts val="0"/>
              </a:spcBef>
              <a:spcAft>
                <a:spcPts val="0"/>
              </a:spcAft>
              <a:buClr>
                <a:schemeClr val="dk1"/>
              </a:buClr>
              <a:buSzPts val="1900"/>
              <a:buFont typeface="Noto Sans Symbols"/>
              <a:buChar char="⮚"/>
            </a:pPr>
            <a:r>
              <a:rPr b="0" i="0" lang="en-US" sz="1900" u="none">
                <a:solidFill>
                  <a:schemeClr val="dk1"/>
                </a:solidFill>
                <a:latin typeface="Calibri"/>
                <a:ea typeface="Calibri"/>
                <a:cs typeface="Calibri"/>
                <a:sym typeface="Calibri"/>
              </a:rPr>
              <a:t>the sub-phylum the </a:t>
            </a:r>
            <a:r>
              <a:rPr b="1" i="0" lang="en-US" sz="1900" u="sng">
                <a:solidFill>
                  <a:schemeClr val="dk1"/>
                </a:solidFill>
                <a:latin typeface="Calibri"/>
                <a:ea typeface="Calibri"/>
                <a:cs typeface="Calibri"/>
                <a:sym typeface="Calibri"/>
              </a:rPr>
              <a:t>Monocotyledonae</a:t>
            </a:r>
            <a:r>
              <a:rPr b="0" i="0" lang="en-US" sz="1900" u="none">
                <a:solidFill>
                  <a:schemeClr val="dk1"/>
                </a:solidFill>
                <a:latin typeface="Calibri"/>
                <a:ea typeface="Calibri"/>
                <a:cs typeface="Calibri"/>
                <a:sym typeface="Calibri"/>
              </a:rPr>
              <a:t>derived from </a:t>
            </a:r>
            <a:r>
              <a:rPr b="0" i="0" lang="en-US" sz="1900" u="none">
                <a:solidFill>
                  <a:srgbClr val="006FC0"/>
                </a:solidFill>
                <a:latin typeface="Calibri"/>
                <a:ea typeface="Calibri"/>
                <a:cs typeface="Calibri"/>
                <a:sym typeface="Calibri"/>
              </a:rPr>
              <a:t>Ranales, </a:t>
            </a:r>
            <a:r>
              <a:rPr b="0" i="0" lang="en-US" sz="1900" u="none">
                <a:solidFill>
                  <a:schemeClr val="dk1"/>
                </a:solidFill>
                <a:latin typeface="Calibri"/>
                <a:ea typeface="Calibri"/>
                <a:cs typeface="Calibri"/>
                <a:sym typeface="Calibri"/>
              </a:rPr>
              <a:t>was divided into  three divisions, namely, </a:t>
            </a:r>
            <a:r>
              <a:rPr b="1" i="0" lang="en-US" sz="1900" u="none">
                <a:solidFill>
                  <a:schemeClr val="dk1"/>
                </a:solidFill>
                <a:latin typeface="Calibri"/>
                <a:ea typeface="Calibri"/>
                <a:cs typeface="Calibri"/>
                <a:sym typeface="Calibri"/>
              </a:rPr>
              <a:t>Calyciferae ,Corolliferae </a:t>
            </a:r>
            <a:r>
              <a:rPr b="0" i="0" lang="en-US" sz="1900" u="none">
                <a:solidFill>
                  <a:schemeClr val="dk1"/>
                </a:solidFill>
                <a:latin typeface="Calibri"/>
                <a:ea typeface="Calibri"/>
                <a:cs typeface="Calibri"/>
                <a:sym typeface="Calibri"/>
              </a:rPr>
              <a:t>and </a:t>
            </a:r>
            <a:r>
              <a:rPr b="1" i="0" lang="en-US" sz="1900" u="none">
                <a:solidFill>
                  <a:schemeClr val="dk1"/>
                </a:solidFill>
                <a:latin typeface="Calibri"/>
                <a:ea typeface="Calibri"/>
                <a:cs typeface="Calibri"/>
                <a:sym typeface="Calibri"/>
              </a:rPr>
              <a:t>Glumiflorae </a:t>
            </a:r>
            <a:r>
              <a:rPr b="0" i="0" lang="en-US" sz="1900" u="none">
                <a:solidFill>
                  <a:schemeClr val="dk1"/>
                </a:solidFill>
                <a:latin typeface="Calibri"/>
                <a:ea typeface="Calibri"/>
                <a:cs typeface="Calibri"/>
                <a:sym typeface="Calibri"/>
              </a:rPr>
              <a:t>depending on  the nature of parianth. These have evolved from herbaceae. </a:t>
            </a:r>
            <a:r>
              <a:rPr b="0" i="0" lang="en-US" sz="1900" u="none">
                <a:solidFill>
                  <a:srgbClr val="FF0000"/>
                </a:solidFill>
                <a:latin typeface="Calibri"/>
                <a:ea typeface="Calibri"/>
                <a:cs typeface="Calibri"/>
                <a:sym typeface="Calibri"/>
              </a:rPr>
              <a:t>29 orders, 69 fam</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1" name="Shape 141"/>
        <p:cNvGrpSpPr/>
        <p:nvPr/>
      </p:nvGrpSpPr>
      <p:grpSpPr>
        <a:xfrm>
          <a:off x="0" y="0"/>
          <a:ext cx="0" cy="0"/>
          <a:chOff x="0" y="0"/>
          <a:chExt cx="0" cy="0"/>
        </a:xfrm>
      </p:grpSpPr>
      <p:sp>
        <p:nvSpPr>
          <p:cNvPr id="142" name="Google Shape;142;p16"/>
          <p:cNvSpPr txBox="1"/>
          <p:nvPr/>
        </p:nvSpPr>
        <p:spPr>
          <a:xfrm>
            <a:off x="384175" y="485775"/>
            <a:ext cx="8150225" cy="3989387"/>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Merits</a:t>
            </a:r>
            <a:endParaRPr b="0" i="0" sz="2000" u="none">
              <a:solidFill>
                <a:schemeClr val="dk1"/>
              </a:solidFill>
              <a:latin typeface="Calibri"/>
              <a:ea typeface="Calibri"/>
              <a:cs typeface="Calibri"/>
              <a:sym typeface="Calibri"/>
            </a:endParaRPr>
          </a:p>
          <a:p>
            <a:pPr indent="-127000" lvl="0" marL="12700" marR="0" rtl="0" algn="just">
              <a:lnSpc>
                <a:spcPct val="100000"/>
              </a:lnSpc>
              <a:spcBef>
                <a:spcPts val="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The origin of angiosperms is considered monophyletically from hypothetical  Proangiosperms which had Bennettitalean characters.</a:t>
            </a:r>
            <a:endParaRPr/>
          </a:p>
          <a:p>
            <a:pPr indent="-127000" lvl="0" marL="12700" marR="0" rtl="0" algn="just">
              <a:lnSpc>
                <a:spcPct val="100000"/>
              </a:lnSpc>
              <a:spcBef>
                <a:spcPts val="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It is a phylogenetic system in which he has contributed a real work by his  careful and critical estimate in the limitations of families and orders.</a:t>
            </a:r>
            <a:endParaRPr/>
          </a:p>
          <a:p>
            <a:pPr indent="-127000" lvl="0" marL="12700" marR="0" rtl="0" algn="just">
              <a:lnSpc>
                <a:spcPct val="100000"/>
              </a:lnSpc>
              <a:spcBef>
                <a:spcPts val="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The principles upon which the classification is based provide an indication  of current trend in phyletic thinking. In the phylogenetic tree,  Hutchinson did not derive one order directly from the other but from its  ancestral stock.</a:t>
            </a:r>
            <a:endParaRPr/>
          </a:p>
          <a:p>
            <a:pPr indent="-127000" lvl="0" marL="12700" marR="0" rtl="0" algn="just">
              <a:lnSpc>
                <a:spcPct val="100000"/>
              </a:lnSpc>
              <a:spcBef>
                <a:spcPts val="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The arrangement of families within the-monocotyledons has been</a:t>
            </a:r>
            <a:endParaRPr/>
          </a:p>
          <a:p>
            <a:pPr indent="0" lvl="0" marL="12700" marR="0" rtl="0" algn="just">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particularly appreciated the world over.</a:t>
            </a:r>
            <a:endParaRPr/>
          </a:p>
          <a:p>
            <a:pPr indent="-127000" lvl="0" marL="12700" marR="0" rtl="0" algn="just">
              <a:lnSpc>
                <a:spcPct val="100000"/>
              </a:lnSpc>
              <a:spcBef>
                <a:spcPts val="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It has provided a sound basis for the later phylogenetic system by Oswald,  Tippo, Cronquist, Takhtajan and others. His long association with the</a:t>
            </a:r>
            <a:endParaRPr/>
          </a:p>
        </p:txBody>
      </p:sp>
      <p:sp>
        <p:nvSpPr>
          <p:cNvPr id="143" name="Google Shape;143;p16"/>
          <p:cNvSpPr txBox="1"/>
          <p:nvPr/>
        </p:nvSpPr>
        <p:spPr>
          <a:xfrm>
            <a:off x="652462" y="4448175"/>
            <a:ext cx="2487612" cy="63658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flowering plants and  herbarium are very well</a:t>
            </a:r>
            <a:endParaRPr/>
          </a:p>
        </p:txBody>
      </p:sp>
      <p:sp>
        <p:nvSpPr>
          <p:cNvPr id="144" name="Google Shape;144;p16"/>
          <p:cNvSpPr txBox="1"/>
          <p:nvPr/>
        </p:nvSpPr>
        <p:spPr>
          <a:xfrm>
            <a:off x="3127375" y="4448175"/>
            <a:ext cx="5407025" cy="636587"/>
          </a:xfrm>
          <a:prstGeom prst="rect">
            <a:avLst/>
          </a:prstGeom>
          <a:noFill/>
          <a:ln>
            <a:noFill/>
          </a:ln>
        </p:spPr>
        <p:txBody>
          <a:bodyPr anchorCtr="0" anchor="t" bIns="0" lIns="0" spcFirstLastPara="1" rIns="0" wrap="square" tIns="12700">
            <a:spAutoFit/>
          </a:bodyPr>
          <a:lstStyle/>
          <a:p>
            <a:pPr indent="-914400" lvl="0" marL="92710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his critical observations in the field as well as in the  projected in his sound judgements which</a:t>
            </a:r>
            <a:endParaRPr/>
          </a:p>
        </p:txBody>
      </p:sp>
      <p:sp>
        <p:nvSpPr>
          <p:cNvPr id="145" name="Google Shape;145;p16"/>
          <p:cNvSpPr txBox="1"/>
          <p:nvPr/>
        </p:nvSpPr>
        <p:spPr>
          <a:xfrm>
            <a:off x="652462" y="5057775"/>
            <a:ext cx="7880350" cy="636587"/>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were primarily based on external	morphological	features	but	later</a:t>
            </a:r>
            <a:endParaRPr/>
          </a:p>
          <a:p>
            <a:pPr indent="0" lvl="0" marL="1270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supported by investigators in other related fields</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49" name="Shape 149"/>
        <p:cNvGrpSpPr/>
        <p:nvPr/>
      </p:nvGrpSpPr>
      <p:grpSpPr>
        <a:xfrm>
          <a:off x="0" y="0"/>
          <a:ext cx="0" cy="0"/>
          <a:chOff x="0" y="0"/>
          <a:chExt cx="0" cy="0"/>
        </a:xfrm>
      </p:grpSpPr>
      <p:sp>
        <p:nvSpPr>
          <p:cNvPr id="150" name="Google Shape;150;p17"/>
          <p:cNvSpPr txBox="1"/>
          <p:nvPr/>
        </p:nvSpPr>
        <p:spPr>
          <a:xfrm>
            <a:off x="79375" y="47625"/>
            <a:ext cx="8455025" cy="642778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Demerits</a:t>
            </a:r>
            <a:endParaRPr b="0" i="0" sz="2000" u="none">
              <a:solidFill>
                <a:schemeClr val="dk1"/>
              </a:solidFill>
              <a:latin typeface="Calibri"/>
              <a:ea typeface="Calibri"/>
              <a:cs typeface="Calibri"/>
              <a:sym typeface="Calibri"/>
            </a:endParaRPr>
          </a:p>
          <a:p>
            <a:pPr indent="-127000" lvl="0" marL="12700" marR="0" rtl="0" algn="l">
              <a:lnSpc>
                <a:spcPct val="100000"/>
              </a:lnSpc>
              <a:spcBef>
                <a:spcPts val="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The main disadvantage of the classification lies in the undue fragmentation of</a:t>
            </a:r>
            <a:endParaRPr/>
          </a:p>
          <a:p>
            <a:pPr indent="0" lvl="0" marL="1270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families.</a:t>
            </a:r>
            <a:endParaRPr/>
          </a:p>
          <a:p>
            <a:pPr indent="-127000" lvl="0" marL="12700" marR="0" rtl="0" algn="just">
              <a:lnSpc>
                <a:spcPct val="100000"/>
              </a:lnSpc>
              <a:spcBef>
                <a:spcPts val="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In his revised classification, creation of two phyletic lines e.g. </a:t>
            </a:r>
            <a:r>
              <a:rPr b="0" i="1" lang="en-US" sz="2000" u="none">
                <a:solidFill>
                  <a:schemeClr val="dk1"/>
                </a:solidFill>
                <a:latin typeface="Calibri"/>
                <a:ea typeface="Calibri"/>
                <a:cs typeface="Calibri"/>
                <a:sym typeface="Calibri"/>
              </a:rPr>
              <a:t>Lignosae </a:t>
            </a:r>
            <a:r>
              <a:rPr b="0" i="0" lang="en-US" sz="2000" u="none">
                <a:solidFill>
                  <a:schemeClr val="dk1"/>
                </a:solidFill>
                <a:latin typeface="Calibri"/>
                <a:ea typeface="Calibri"/>
                <a:cs typeface="Calibri"/>
                <a:sym typeface="Calibri"/>
              </a:rPr>
              <a:t>(woody  arboreal) and </a:t>
            </a:r>
            <a:r>
              <a:rPr b="0" i="1" lang="en-US" sz="2000" u="none">
                <a:solidFill>
                  <a:schemeClr val="dk1"/>
                </a:solidFill>
                <a:latin typeface="Calibri"/>
                <a:ea typeface="Calibri"/>
                <a:cs typeface="Calibri"/>
                <a:sym typeface="Calibri"/>
              </a:rPr>
              <a:t>Herbaceae </a:t>
            </a:r>
            <a:r>
              <a:rPr b="0" i="0" lang="en-US" sz="2000" u="none">
                <a:solidFill>
                  <a:schemeClr val="dk1"/>
                </a:solidFill>
                <a:latin typeface="Calibri"/>
                <a:ea typeface="Calibri"/>
                <a:cs typeface="Calibri"/>
                <a:sym typeface="Calibri"/>
              </a:rPr>
              <a:t>(herbaceous) is thought by many botanists to be a  defect reflecting the old Aristotalean view. Overall resemblances and critical  anatomical studies of Bailey, Sinnott, and others lead to assume that  herbaceous habit has been derived from woody habit again and again and the  reverse has also occurred occasionally. The two evolutionary lines therefore,  cannot be considered distinct. Further, this primary division has resulted into  wide separation of some families which resemble one another rather closely  on the basis of floral structure. Various herbaceous families in the Ranales are  clearly related to woody members of Magnoliales; herbaceous Umbelliferae  are more closely related to and probably derived from the woody Cornaceae  and Araliaceae; herbaceous Cruciferae are clearly derived from the  predominantly woody Capparidaceae most probably via Cleomaceae; several  other herbaceous families like Lythraceae, Onagraceae~ his Gentianales,  Primulales, Saxifragales, Personales and Lamiales are more closely related to  the woody Myrtales, his Apocynales, Myrsinales, Rosales and Verbenales  respectively rather than among themselves. In spite of severe criticism from  many parts of the world.</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4" name="Shape 154"/>
        <p:cNvGrpSpPr/>
        <p:nvPr/>
      </p:nvGrpSpPr>
      <p:grpSpPr>
        <a:xfrm>
          <a:off x="0" y="0"/>
          <a:ext cx="0" cy="0"/>
          <a:chOff x="0" y="0"/>
          <a:chExt cx="0" cy="0"/>
        </a:xfrm>
      </p:grpSpPr>
      <p:sp>
        <p:nvSpPr>
          <p:cNvPr id="155" name="Google Shape;155;p18"/>
          <p:cNvSpPr txBox="1"/>
          <p:nvPr/>
        </p:nvSpPr>
        <p:spPr>
          <a:xfrm>
            <a:off x="79375" y="549275"/>
            <a:ext cx="8988425" cy="1855787"/>
          </a:xfrm>
          <a:prstGeom prst="rect">
            <a:avLst/>
          </a:prstGeom>
          <a:noFill/>
          <a:ln>
            <a:noFill/>
          </a:ln>
        </p:spPr>
        <p:txBody>
          <a:bodyPr anchorCtr="0" anchor="t" bIns="0" lIns="0" spcFirstLastPara="1" rIns="0" wrap="square" tIns="13325">
            <a:spAutoFit/>
          </a:bodyPr>
          <a:lstStyle/>
          <a:p>
            <a:pPr indent="-357187" lvl="0" marL="369887" marR="0" rtl="0" algn="just">
              <a:lnSpc>
                <a:spcPct val="100000"/>
              </a:lnSpc>
              <a:spcBef>
                <a:spcPts val="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The origin of angiosperms from Bennettitalean-like ancestry is criticised by some  workers (Bailey), as the anatomical structures of the early dicots are not tenable  with such ancestry.</a:t>
            </a:r>
            <a:endParaRPr/>
          </a:p>
          <a:p>
            <a:pPr indent="-357187" lvl="0" marL="369887" marR="0" rtl="0" algn="just">
              <a:lnSpc>
                <a:spcPct val="100000"/>
              </a:lnSpc>
              <a:spcBef>
                <a:spcPts val="0"/>
              </a:spcBef>
              <a:spcAft>
                <a:spcPts val="0"/>
              </a:spcAft>
              <a:buClr>
                <a:schemeClr val="dk1"/>
              </a:buClr>
              <a:buSzPts val="2000"/>
              <a:buFont typeface="Calibri"/>
              <a:buChar char="•"/>
            </a:pPr>
            <a:r>
              <a:rPr b="0" i="0" lang="en-US" sz="2000" u="none">
                <a:solidFill>
                  <a:schemeClr val="dk1"/>
                </a:solidFill>
                <a:latin typeface="Calibri"/>
                <a:ea typeface="Calibri"/>
                <a:cs typeface="Calibri"/>
                <a:sym typeface="Calibri"/>
              </a:rPr>
              <a:t>In the establishment of new taxa, Hutchinson however did not put any adequate  remarks, as a result relative groups are shown to be distantly related and small taxa  are delimited on resemblances only.</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59" name="Shape 159"/>
        <p:cNvGrpSpPr/>
        <p:nvPr/>
      </p:nvGrpSpPr>
      <p:grpSpPr>
        <a:xfrm>
          <a:off x="0" y="0"/>
          <a:ext cx="0" cy="0"/>
          <a:chOff x="0" y="0"/>
          <a:chExt cx="0" cy="0"/>
        </a:xfrm>
      </p:grpSpPr>
      <p:sp>
        <p:nvSpPr>
          <p:cNvPr id="160" name="Google Shape;160;p19"/>
          <p:cNvSpPr txBox="1"/>
          <p:nvPr/>
        </p:nvSpPr>
        <p:spPr>
          <a:xfrm>
            <a:off x="428625" y="642937"/>
            <a:ext cx="4357687" cy="50720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61" name="Google Shape;161;p19"/>
          <p:cNvSpPr txBox="1"/>
          <p:nvPr/>
        </p:nvSpPr>
        <p:spPr>
          <a:xfrm>
            <a:off x="5000625" y="1000125"/>
            <a:ext cx="3929062" cy="40005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62" name="Google Shape;162;p19"/>
          <p:cNvSpPr txBox="1"/>
          <p:nvPr/>
        </p:nvSpPr>
        <p:spPr>
          <a:xfrm>
            <a:off x="722312" y="160337"/>
            <a:ext cx="1462087"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Ranunculaceae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55" name="Shape 55"/>
        <p:cNvGrpSpPr/>
        <p:nvPr/>
      </p:nvGrpSpPr>
      <p:grpSpPr>
        <a:xfrm>
          <a:off x="0" y="0"/>
          <a:ext cx="0" cy="0"/>
          <a:chOff x="0" y="0"/>
          <a:chExt cx="0" cy="0"/>
        </a:xfrm>
      </p:grpSpPr>
      <p:sp>
        <p:nvSpPr>
          <p:cNvPr id="56" name="Google Shape;56;p2"/>
          <p:cNvSpPr txBox="1"/>
          <p:nvPr/>
        </p:nvSpPr>
        <p:spPr>
          <a:xfrm>
            <a:off x="765175" y="6191250"/>
            <a:ext cx="257175"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84</a:t>
            </a:r>
            <a:endParaRPr/>
          </a:p>
        </p:txBody>
      </p:sp>
      <p:sp>
        <p:nvSpPr>
          <p:cNvPr id="57" name="Google Shape;57;p2"/>
          <p:cNvSpPr txBox="1"/>
          <p:nvPr/>
        </p:nvSpPr>
        <p:spPr>
          <a:xfrm>
            <a:off x="2774950" y="6191250"/>
            <a:ext cx="258762"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45</a:t>
            </a:r>
            <a:endParaRPr/>
          </a:p>
        </p:txBody>
      </p:sp>
      <p:sp>
        <p:nvSpPr>
          <p:cNvPr id="58" name="Google Shape;58;p2"/>
          <p:cNvSpPr txBox="1"/>
          <p:nvPr/>
        </p:nvSpPr>
        <p:spPr>
          <a:xfrm>
            <a:off x="6249987" y="6191250"/>
            <a:ext cx="258762"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36</a:t>
            </a:r>
            <a:endParaRPr/>
          </a:p>
        </p:txBody>
      </p:sp>
      <p:sp>
        <p:nvSpPr>
          <p:cNvPr id="59" name="Google Shape;59;p2"/>
          <p:cNvSpPr txBox="1"/>
          <p:nvPr/>
        </p:nvSpPr>
        <p:spPr>
          <a:xfrm>
            <a:off x="7162800" y="6191250"/>
            <a:ext cx="141287"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3</a:t>
            </a:r>
            <a:endParaRPr/>
          </a:p>
        </p:txBody>
      </p:sp>
      <p:sp>
        <p:nvSpPr>
          <p:cNvPr id="60" name="Google Shape;60;p2"/>
          <p:cNvSpPr txBox="1"/>
          <p:nvPr/>
        </p:nvSpPr>
        <p:spPr>
          <a:xfrm>
            <a:off x="8020050" y="6191250"/>
            <a:ext cx="257175"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34</a:t>
            </a:r>
            <a:endParaRPr/>
          </a:p>
        </p:txBody>
      </p:sp>
      <p:sp>
        <p:nvSpPr>
          <p:cNvPr id="61" name="Google Shape;61;p2"/>
          <p:cNvSpPr txBox="1"/>
          <p:nvPr/>
        </p:nvSpPr>
        <p:spPr>
          <a:xfrm>
            <a:off x="381000" y="0"/>
            <a:ext cx="8420100" cy="61341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66" name="Shape 166"/>
        <p:cNvGrpSpPr/>
        <p:nvPr/>
      </p:nvGrpSpPr>
      <p:grpSpPr>
        <a:xfrm>
          <a:off x="0" y="0"/>
          <a:ext cx="0" cy="0"/>
          <a:chOff x="0" y="0"/>
          <a:chExt cx="0" cy="0"/>
        </a:xfrm>
      </p:grpSpPr>
      <p:sp>
        <p:nvSpPr>
          <p:cNvPr id="167" name="Google Shape;167;p20"/>
          <p:cNvSpPr txBox="1"/>
          <p:nvPr/>
        </p:nvSpPr>
        <p:spPr>
          <a:xfrm>
            <a:off x="3429000" y="1643062"/>
            <a:ext cx="4762500" cy="35718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68" name="Google Shape;168;p20"/>
          <p:cNvSpPr txBox="1"/>
          <p:nvPr/>
        </p:nvSpPr>
        <p:spPr>
          <a:xfrm>
            <a:off x="1651000" y="660400"/>
            <a:ext cx="3044825"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Around 50 genera , 1800 species</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2" name="Shape 172"/>
        <p:cNvGrpSpPr/>
        <p:nvPr/>
      </p:nvGrpSpPr>
      <p:grpSpPr>
        <a:xfrm>
          <a:off x="0" y="0"/>
          <a:ext cx="0" cy="0"/>
          <a:chOff x="0" y="0"/>
          <a:chExt cx="0" cy="0"/>
        </a:xfrm>
      </p:grpSpPr>
      <p:sp>
        <p:nvSpPr>
          <p:cNvPr id="173" name="Google Shape;173;p21"/>
          <p:cNvSpPr txBox="1"/>
          <p:nvPr/>
        </p:nvSpPr>
        <p:spPr>
          <a:xfrm>
            <a:off x="428625" y="428625"/>
            <a:ext cx="4214812" cy="4572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74" name="Google Shape;174;p21"/>
          <p:cNvSpPr txBox="1"/>
          <p:nvPr/>
        </p:nvSpPr>
        <p:spPr>
          <a:xfrm>
            <a:off x="4929187" y="428625"/>
            <a:ext cx="2524125" cy="180975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75" name="Google Shape;175;p21"/>
          <p:cNvSpPr txBox="1"/>
          <p:nvPr/>
        </p:nvSpPr>
        <p:spPr>
          <a:xfrm>
            <a:off x="5143500" y="2643187"/>
            <a:ext cx="2143125" cy="285432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79" name="Shape 179"/>
        <p:cNvGrpSpPr/>
        <p:nvPr/>
      </p:nvGrpSpPr>
      <p:grpSpPr>
        <a:xfrm>
          <a:off x="0" y="0"/>
          <a:ext cx="0" cy="0"/>
          <a:chOff x="0" y="0"/>
          <a:chExt cx="0" cy="0"/>
        </a:xfrm>
      </p:grpSpPr>
      <p:sp>
        <p:nvSpPr>
          <p:cNvPr id="180" name="Google Shape;180;p22"/>
          <p:cNvSpPr txBox="1"/>
          <p:nvPr/>
        </p:nvSpPr>
        <p:spPr>
          <a:xfrm>
            <a:off x="436562" y="444500"/>
            <a:ext cx="8442325" cy="4103687"/>
          </a:xfrm>
          <a:prstGeom prst="rect">
            <a:avLst/>
          </a:prstGeom>
          <a:noFill/>
          <a:ln>
            <a:noFill/>
          </a:ln>
        </p:spPr>
        <p:txBody>
          <a:bodyPr anchorCtr="0" anchor="t" bIns="0" lIns="0" spcFirstLastPara="1" rIns="0" wrap="square" tIns="13325">
            <a:spAutoFit/>
          </a:bodyPr>
          <a:lstStyle/>
          <a:p>
            <a:pPr indent="-144462" lvl="0" marL="157162" marR="0" rtl="0" algn="l">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Economic importance</a:t>
            </a:r>
            <a:endParaRPr/>
          </a:p>
          <a:p>
            <a:pPr indent="-144462" lvl="0" marL="157162"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Medicininal : </a:t>
            </a:r>
            <a:r>
              <a:rPr b="0" i="1" lang="en-US" sz="2000" u="none">
                <a:solidFill>
                  <a:schemeClr val="dk1"/>
                </a:solidFill>
                <a:latin typeface="Calibri"/>
                <a:ea typeface="Calibri"/>
                <a:cs typeface="Calibri"/>
                <a:sym typeface="Calibri"/>
              </a:rPr>
              <a:t>Aconitum heterophyllum</a:t>
            </a:r>
            <a:r>
              <a:rPr b="0" i="0" lang="en-US" sz="2000" u="none">
                <a:solidFill>
                  <a:schemeClr val="dk1"/>
                </a:solidFill>
                <a:latin typeface="Calibri"/>
                <a:ea typeface="Calibri"/>
                <a:cs typeface="Calibri"/>
                <a:sym typeface="Calibri"/>
              </a:rPr>
              <a:t>- aconitina- relieve pain and  palpitation</a:t>
            </a:r>
            <a:endParaRPr/>
          </a:p>
          <a:p>
            <a:pPr indent="-144462" lvl="0" marL="157162" marR="0" rtl="0" algn="l">
              <a:lnSpc>
                <a:spcPct val="100000"/>
              </a:lnSpc>
              <a:spcBef>
                <a:spcPts val="0"/>
              </a:spcBef>
              <a:spcAft>
                <a:spcPts val="0"/>
              </a:spcAft>
              <a:buClr>
                <a:schemeClr val="dk1"/>
              </a:buClr>
              <a:buSzPts val="2000"/>
              <a:buFont typeface="Calibri"/>
              <a:buNone/>
            </a:pPr>
            <a:r>
              <a:rPr b="0" i="1" lang="en-US" sz="2000" u="none">
                <a:solidFill>
                  <a:schemeClr val="dk1"/>
                </a:solidFill>
                <a:latin typeface="Calibri"/>
                <a:ea typeface="Calibri"/>
                <a:cs typeface="Calibri"/>
                <a:sym typeface="Calibri"/>
              </a:rPr>
              <a:t>Thalictrum foliosum </a:t>
            </a:r>
            <a:r>
              <a:rPr b="0" i="0" lang="en-US" sz="2000" u="none">
                <a:solidFill>
                  <a:schemeClr val="dk1"/>
                </a:solidFill>
                <a:latin typeface="Calibri"/>
                <a:ea typeface="Calibri"/>
                <a:cs typeface="Calibri"/>
                <a:sym typeface="Calibri"/>
              </a:rPr>
              <a:t>– drug for opthalmia and other eye problems</a:t>
            </a:r>
            <a:endParaRPr/>
          </a:p>
          <a:p>
            <a:pPr indent="-144462" lvl="0" marL="157162" marR="0" rtl="0" algn="l">
              <a:lnSpc>
                <a:spcPct val="100000"/>
              </a:lnSpc>
              <a:spcBef>
                <a:spcPts val="0"/>
              </a:spcBef>
              <a:spcAft>
                <a:spcPts val="0"/>
              </a:spcAft>
              <a:buClr>
                <a:schemeClr val="dk1"/>
              </a:buClr>
              <a:buSzPts val="2000"/>
              <a:buFont typeface="Calibri"/>
              <a:buNone/>
            </a:pPr>
            <a:r>
              <a:rPr b="0" i="1" lang="en-US" sz="2000" u="none">
                <a:solidFill>
                  <a:schemeClr val="dk1"/>
                </a:solidFill>
                <a:latin typeface="Calibri"/>
                <a:ea typeface="Calibri"/>
                <a:cs typeface="Calibri"/>
                <a:sym typeface="Calibri"/>
              </a:rPr>
              <a:t>Anemone pulsatilla </a:t>
            </a:r>
            <a:r>
              <a:rPr b="0" i="0" lang="en-US" sz="2000" u="none">
                <a:solidFill>
                  <a:schemeClr val="dk1"/>
                </a:solidFill>
                <a:latin typeface="Calibri"/>
                <a:ea typeface="Calibri"/>
                <a:cs typeface="Calibri"/>
                <a:sym typeface="Calibri"/>
              </a:rPr>
              <a:t>– pulsatilla - tonic for nerves problem  Ornamental: </a:t>
            </a:r>
            <a:r>
              <a:rPr b="0" i="1" lang="en-US" sz="2000" u="none">
                <a:solidFill>
                  <a:schemeClr val="dk1"/>
                </a:solidFill>
                <a:latin typeface="Calibri"/>
                <a:ea typeface="Calibri"/>
                <a:cs typeface="Calibri"/>
                <a:sym typeface="Calibri"/>
              </a:rPr>
              <a:t>Ranunculus, Clematis, Delphinium</a:t>
            </a:r>
            <a:endParaRPr b="0" i="0" sz="2000" u="none">
              <a:solidFill>
                <a:schemeClr val="dk1"/>
              </a:solidFill>
              <a:latin typeface="Calibri"/>
              <a:ea typeface="Calibri"/>
              <a:cs typeface="Calibri"/>
              <a:sym typeface="Calibri"/>
            </a:endParaRPr>
          </a:p>
          <a:p>
            <a:pPr indent="-144462" lvl="0" marL="157162" marR="0" rtl="0" algn="l">
              <a:lnSpc>
                <a:spcPct val="100000"/>
              </a:lnSpc>
              <a:spcBef>
                <a:spcPts val="0"/>
              </a:spcBef>
              <a:spcAft>
                <a:spcPts val="0"/>
              </a:spcAft>
              <a:buClr>
                <a:schemeClr val="dk1"/>
              </a:buClr>
              <a:buSzPts val="2000"/>
              <a:buFont typeface="Calibri"/>
              <a:buNone/>
            </a:pPr>
            <a:r>
              <a:t/>
            </a:r>
            <a:endParaRPr b="0" i="0" sz="2000" u="none">
              <a:solidFill>
                <a:schemeClr val="dk1"/>
              </a:solidFill>
              <a:latin typeface="Times New Roman"/>
              <a:ea typeface="Times New Roman"/>
              <a:cs typeface="Times New Roman"/>
              <a:sym typeface="Times New Roman"/>
            </a:endParaRPr>
          </a:p>
          <a:p>
            <a:pPr indent="-144462" lvl="0" marL="157162"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Spices: </a:t>
            </a:r>
            <a:r>
              <a:rPr b="0" i="1" lang="en-US" sz="2000" u="none">
                <a:solidFill>
                  <a:schemeClr val="dk1"/>
                </a:solidFill>
                <a:latin typeface="Calibri"/>
                <a:ea typeface="Calibri"/>
                <a:cs typeface="Calibri"/>
                <a:sym typeface="Calibri"/>
              </a:rPr>
              <a:t>Nigella sativa </a:t>
            </a:r>
            <a:r>
              <a:rPr b="0" i="0" lang="en-US" sz="2000" u="none">
                <a:solidFill>
                  <a:schemeClr val="dk1"/>
                </a:solidFill>
                <a:latin typeface="Calibri"/>
                <a:ea typeface="Calibri"/>
                <a:cs typeface="Calibri"/>
                <a:sym typeface="Calibri"/>
              </a:rPr>
              <a:t>(black cumin) seeds are used as condiment and</a:t>
            </a:r>
            <a:endParaRPr/>
          </a:p>
          <a:p>
            <a:pPr indent="-144462" lvl="0" marL="157162"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spice</a:t>
            </a:r>
            <a:endParaRPr/>
          </a:p>
          <a:p>
            <a:pPr indent="-120650" lvl="1" marL="173037" marR="0" rtl="0" algn="l">
              <a:lnSpc>
                <a:spcPct val="100000"/>
              </a:lnSpc>
              <a:spcBef>
                <a:spcPts val="900"/>
              </a:spcBef>
              <a:spcAft>
                <a:spcPts val="0"/>
              </a:spcAft>
              <a:buClr>
                <a:schemeClr val="dk1"/>
              </a:buClr>
              <a:buSzPts val="1900"/>
              <a:buFont typeface="Arial"/>
              <a:buChar char="•"/>
            </a:pPr>
            <a:r>
              <a:rPr b="0" i="0" lang="en-US" sz="2000" u="none" cap="none" strike="noStrike">
                <a:solidFill>
                  <a:schemeClr val="dk1"/>
                </a:solidFill>
                <a:latin typeface="Calibri"/>
                <a:ea typeface="Calibri"/>
                <a:cs typeface="Calibri"/>
                <a:sym typeface="Calibri"/>
              </a:rPr>
              <a:t>Affinity</a:t>
            </a:r>
            <a:endParaRPr/>
          </a:p>
          <a:p>
            <a:pPr indent="-144462" lvl="0" marL="157162"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Affinity and relationship with families Berberidaceae, Magnoliaceae etc  of dicots and Alismaceae, Hydrocharitaceae of monocots</a:t>
            </a:r>
            <a:endParaRPr/>
          </a:p>
          <a:p>
            <a:pPr indent="-120650" lvl="1" marL="173037" marR="0" rtl="0" algn="l">
              <a:lnSpc>
                <a:spcPct val="100000"/>
              </a:lnSpc>
              <a:spcBef>
                <a:spcPts val="0"/>
              </a:spcBef>
              <a:spcAft>
                <a:spcPts val="0"/>
              </a:spcAft>
              <a:buClr>
                <a:schemeClr val="dk1"/>
              </a:buClr>
              <a:buSzPts val="1900"/>
              <a:buFont typeface="Arial"/>
              <a:buChar char="•"/>
            </a:pPr>
            <a:r>
              <a:rPr b="0" i="0" lang="en-US" sz="2000" u="none" cap="none" strike="noStrike">
                <a:solidFill>
                  <a:schemeClr val="dk1"/>
                </a:solidFill>
                <a:latin typeface="Calibri"/>
                <a:ea typeface="Calibri"/>
                <a:cs typeface="Calibri"/>
                <a:sym typeface="Calibri"/>
              </a:rPr>
              <a:t>Primitive characters of the family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4" name="Shape 184"/>
        <p:cNvGrpSpPr/>
        <p:nvPr/>
      </p:nvGrpSpPr>
      <p:grpSpPr>
        <a:xfrm>
          <a:off x="0" y="0"/>
          <a:ext cx="0" cy="0"/>
          <a:chOff x="0" y="0"/>
          <a:chExt cx="0" cy="0"/>
        </a:xfrm>
      </p:grpSpPr>
      <p:sp>
        <p:nvSpPr>
          <p:cNvPr id="185" name="Google Shape;185;p23"/>
          <p:cNvSpPr txBox="1"/>
          <p:nvPr/>
        </p:nvSpPr>
        <p:spPr>
          <a:xfrm>
            <a:off x="722312" y="230187"/>
            <a:ext cx="4487862" cy="4265612"/>
          </a:xfrm>
          <a:prstGeom prst="rect">
            <a:avLst/>
          </a:prstGeom>
          <a:noFill/>
          <a:ln>
            <a:noFill/>
          </a:ln>
        </p:spPr>
        <p:txBody>
          <a:bodyPr anchorCtr="0" anchor="t" bIns="0" lIns="0" spcFirstLastPara="1" rIns="0" wrap="square" tIns="13325">
            <a:spAutoFit/>
          </a:bodyPr>
          <a:lstStyle/>
          <a:p>
            <a:pPr indent="-130175" lvl="0" marL="142875" marR="0" rtl="0" algn="l">
              <a:lnSpc>
                <a:spcPct val="100000"/>
              </a:lnSpc>
              <a:spcBef>
                <a:spcPts val="0"/>
              </a:spcBef>
              <a:spcAft>
                <a:spcPts val="0"/>
              </a:spcAft>
              <a:buClr>
                <a:schemeClr val="dk1"/>
              </a:buClr>
              <a:buSzPts val="1800"/>
              <a:buFont typeface="Arial"/>
              <a:buChar char="•"/>
            </a:pPr>
            <a:r>
              <a:rPr b="0" i="0" lang="en-US" sz="2000" u="none">
                <a:solidFill>
                  <a:schemeClr val="dk1"/>
                </a:solidFill>
                <a:latin typeface="Calibri"/>
                <a:ea typeface="Calibri"/>
                <a:cs typeface="Calibri"/>
                <a:sym typeface="Calibri"/>
              </a:rPr>
              <a:t>systematic position</a:t>
            </a:r>
            <a:endParaRPr/>
          </a:p>
          <a:p>
            <a:pPr indent="-130175" lvl="0" marL="142875" marR="0" rtl="0" algn="l">
              <a:lnSpc>
                <a:spcPct val="100000"/>
              </a:lnSpc>
              <a:spcBef>
                <a:spcPts val="0"/>
              </a:spcBef>
              <a:spcAft>
                <a:spcPts val="0"/>
              </a:spcAft>
              <a:buClr>
                <a:schemeClr val="dk1"/>
              </a:buClr>
              <a:buSzPts val="2000"/>
              <a:buFont typeface="Calibri"/>
              <a:buNone/>
            </a:pPr>
            <a:r>
              <a:t/>
            </a:r>
            <a:endParaRPr b="0" i="0" sz="2000" u="none">
              <a:solidFill>
                <a:schemeClr val="dk1"/>
              </a:solidFill>
              <a:latin typeface="Times New Roman"/>
              <a:ea typeface="Times New Roman"/>
              <a:cs typeface="Times New Roman"/>
              <a:sym typeface="Times New Roman"/>
            </a:endParaRPr>
          </a:p>
          <a:p>
            <a:pPr indent="-130175" lvl="0" marL="142875"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Bentham and Hooker’s</a:t>
            </a:r>
            <a:endParaRPr/>
          </a:p>
          <a:p>
            <a:pPr indent="-130175" lvl="0" marL="142875" marR="0" rtl="0" algn="l">
              <a:lnSpc>
                <a:spcPct val="101000"/>
              </a:lnSpc>
              <a:spcBef>
                <a:spcPts val="10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Class – Dicotyledonae  Sub-Class Polypetalae  Series-Thalamiflorae  Order- Ranales</a:t>
            </a:r>
            <a:endParaRPr/>
          </a:p>
          <a:p>
            <a:pPr indent="-130175" lvl="0" marL="142875"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Natural Order (Family)-Ranunculaceae</a:t>
            </a:r>
            <a:endParaRPr/>
          </a:p>
          <a:p>
            <a:pPr indent="-130175" lvl="0" marL="142875"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Times New Roman"/>
              <a:ea typeface="Times New Roman"/>
              <a:cs typeface="Times New Roman"/>
              <a:sym typeface="Times New Roman"/>
            </a:endParaRPr>
          </a:p>
          <a:p>
            <a:pPr indent="-130175" lvl="0" marL="142875" marR="0" rtl="0" algn="l">
              <a:lnSpc>
                <a:spcPct val="100000"/>
              </a:lnSpc>
              <a:spcBef>
                <a:spcPts val="0"/>
              </a:spcBef>
              <a:spcAft>
                <a:spcPts val="0"/>
              </a:spcAft>
              <a:buClr>
                <a:schemeClr val="dk1"/>
              </a:buClr>
              <a:buSzPts val="1900"/>
              <a:buFont typeface="Calibri"/>
              <a:buNone/>
            </a:pPr>
            <a:r>
              <a:t/>
            </a:r>
            <a:endParaRPr b="0" i="0" sz="1900" u="none">
              <a:solidFill>
                <a:schemeClr val="dk1"/>
              </a:solidFill>
              <a:latin typeface="Times New Roman"/>
              <a:ea typeface="Times New Roman"/>
              <a:cs typeface="Times New Roman"/>
              <a:sym typeface="Times New Roman"/>
            </a:endParaRPr>
          </a:p>
          <a:p>
            <a:pPr indent="-130175" lvl="0" marL="142875"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Hutchinson’s</a:t>
            </a:r>
            <a:endParaRPr/>
          </a:p>
          <a:p>
            <a:pPr indent="-130175" lvl="0" marL="142875"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Sub-phylum– Dicotyledonae  Sub-group- Herbaceae  Order- Ranales</a:t>
            </a:r>
            <a:endParaRPr/>
          </a:p>
          <a:p>
            <a:pPr indent="-130175" lvl="0" marL="142875"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Family- Ranunculaceae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89" name="Shape 189"/>
        <p:cNvGrpSpPr/>
        <p:nvPr/>
      </p:nvGrpSpPr>
      <p:grpSpPr>
        <a:xfrm>
          <a:off x="0" y="0"/>
          <a:ext cx="0" cy="0"/>
          <a:chOff x="0" y="0"/>
          <a:chExt cx="0" cy="0"/>
        </a:xfrm>
      </p:grpSpPr>
      <p:sp>
        <p:nvSpPr>
          <p:cNvPr id="190" name="Google Shape;190;p24"/>
          <p:cNvSpPr txBox="1"/>
          <p:nvPr/>
        </p:nvSpPr>
        <p:spPr>
          <a:xfrm>
            <a:off x="4724400" y="304800"/>
            <a:ext cx="2701925" cy="3048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91" name="Google Shape;191;p24"/>
          <p:cNvSpPr txBox="1"/>
          <p:nvPr/>
        </p:nvSpPr>
        <p:spPr>
          <a:xfrm>
            <a:off x="609600" y="304800"/>
            <a:ext cx="4048125" cy="307657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92" name="Google Shape;192;p24"/>
          <p:cNvSpPr txBox="1"/>
          <p:nvPr/>
        </p:nvSpPr>
        <p:spPr>
          <a:xfrm>
            <a:off x="609600" y="3429000"/>
            <a:ext cx="4065587" cy="30480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93" name="Google Shape;193;p24"/>
          <p:cNvSpPr txBox="1"/>
          <p:nvPr/>
        </p:nvSpPr>
        <p:spPr>
          <a:xfrm>
            <a:off x="5337175" y="4210050"/>
            <a:ext cx="2482850"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750 genera, 17000 species</a:t>
            </a:r>
            <a:endParaRPr/>
          </a:p>
        </p:txBody>
      </p:sp>
      <p:sp>
        <p:nvSpPr>
          <p:cNvPr id="194" name="Google Shape;194;p24"/>
          <p:cNvSpPr txBox="1"/>
          <p:nvPr/>
        </p:nvSpPr>
        <p:spPr>
          <a:xfrm>
            <a:off x="7658100" y="304800"/>
            <a:ext cx="1485900" cy="379095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195" name="Google Shape;195;p24"/>
          <p:cNvSpPr txBox="1"/>
          <p:nvPr/>
        </p:nvSpPr>
        <p:spPr>
          <a:xfrm>
            <a:off x="650875" y="17462"/>
            <a:ext cx="912812"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Fabaceae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199" name="Shape 199"/>
        <p:cNvGrpSpPr/>
        <p:nvPr/>
      </p:nvGrpSpPr>
      <p:grpSpPr>
        <a:xfrm>
          <a:off x="0" y="0"/>
          <a:ext cx="0" cy="0"/>
          <a:chOff x="0" y="0"/>
          <a:chExt cx="0" cy="0"/>
        </a:xfrm>
      </p:grpSpPr>
      <p:sp>
        <p:nvSpPr>
          <p:cNvPr id="200" name="Google Shape;200;p25"/>
          <p:cNvSpPr txBox="1"/>
          <p:nvPr/>
        </p:nvSpPr>
        <p:spPr>
          <a:xfrm>
            <a:off x="228600" y="304800"/>
            <a:ext cx="3251200" cy="2438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01" name="Google Shape;201;p25"/>
          <p:cNvSpPr txBox="1"/>
          <p:nvPr/>
        </p:nvSpPr>
        <p:spPr>
          <a:xfrm>
            <a:off x="5105400" y="228600"/>
            <a:ext cx="1981200" cy="307022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02" name="Google Shape;202;p25"/>
          <p:cNvSpPr txBox="1"/>
          <p:nvPr/>
        </p:nvSpPr>
        <p:spPr>
          <a:xfrm>
            <a:off x="7010400" y="3276600"/>
            <a:ext cx="1809750" cy="253365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03" name="Google Shape;203;p25"/>
          <p:cNvSpPr txBox="1"/>
          <p:nvPr/>
        </p:nvSpPr>
        <p:spPr>
          <a:xfrm>
            <a:off x="3352800" y="381000"/>
            <a:ext cx="1876425" cy="24384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04" name="Google Shape;204;p25"/>
          <p:cNvSpPr txBox="1"/>
          <p:nvPr/>
        </p:nvSpPr>
        <p:spPr>
          <a:xfrm>
            <a:off x="0" y="3429000"/>
            <a:ext cx="6145212" cy="27432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05" name="Google Shape;205;p25"/>
          <p:cNvSpPr txBox="1"/>
          <p:nvPr/>
        </p:nvSpPr>
        <p:spPr>
          <a:xfrm>
            <a:off x="7086600" y="228600"/>
            <a:ext cx="1743075" cy="2619375"/>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09" name="Shape 209"/>
        <p:cNvGrpSpPr/>
        <p:nvPr/>
      </p:nvGrpSpPr>
      <p:grpSpPr>
        <a:xfrm>
          <a:off x="0" y="0"/>
          <a:ext cx="0" cy="0"/>
          <a:chOff x="0" y="0"/>
          <a:chExt cx="0" cy="0"/>
        </a:xfrm>
      </p:grpSpPr>
      <p:sp>
        <p:nvSpPr>
          <p:cNvPr id="210" name="Google Shape;210;p26"/>
          <p:cNvSpPr txBox="1"/>
          <p:nvPr/>
        </p:nvSpPr>
        <p:spPr>
          <a:xfrm>
            <a:off x="5943600" y="1143000"/>
            <a:ext cx="1981200" cy="13716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11" name="Google Shape;211;p26"/>
          <p:cNvSpPr txBox="1"/>
          <p:nvPr/>
        </p:nvSpPr>
        <p:spPr>
          <a:xfrm>
            <a:off x="5334000" y="2667000"/>
            <a:ext cx="2774950" cy="237172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12" name="Google Shape;212;p26"/>
          <p:cNvSpPr txBox="1"/>
          <p:nvPr/>
        </p:nvSpPr>
        <p:spPr>
          <a:xfrm>
            <a:off x="838200" y="4953000"/>
            <a:ext cx="1447800" cy="16002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13" name="Google Shape;213;p26"/>
          <p:cNvSpPr txBox="1"/>
          <p:nvPr/>
        </p:nvSpPr>
        <p:spPr>
          <a:xfrm>
            <a:off x="5715000" y="0"/>
            <a:ext cx="1889125" cy="1084262"/>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14" name="Google Shape;214;p26"/>
          <p:cNvSpPr txBox="1"/>
          <p:nvPr/>
        </p:nvSpPr>
        <p:spPr>
          <a:xfrm>
            <a:off x="228600" y="228600"/>
            <a:ext cx="4314825" cy="35052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15" name="Google Shape;215;p26"/>
          <p:cNvSpPr txBox="1"/>
          <p:nvPr/>
        </p:nvSpPr>
        <p:spPr>
          <a:xfrm>
            <a:off x="6324600" y="5257800"/>
            <a:ext cx="1417637" cy="1143000"/>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16" name="Google Shape;216;p26"/>
          <p:cNvSpPr txBox="1"/>
          <p:nvPr/>
        </p:nvSpPr>
        <p:spPr>
          <a:xfrm>
            <a:off x="3813175" y="4667250"/>
            <a:ext cx="1217612" cy="5746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482 genera</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7200 species</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0" name="Shape 220"/>
        <p:cNvGrpSpPr/>
        <p:nvPr/>
      </p:nvGrpSpPr>
      <p:grpSpPr>
        <a:xfrm>
          <a:off x="0" y="0"/>
          <a:ext cx="0" cy="0"/>
          <a:chOff x="0" y="0"/>
          <a:chExt cx="0" cy="0"/>
        </a:xfrm>
      </p:grpSpPr>
      <p:sp>
        <p:nvSpPr>
          <p:cNvPr id="221" name="Google Shape;221;p27"/>
          <p:cNvSpPr txBox="1"/>
          <p:nvPr/>
        </p:nvSpPr>
        <p:spPr>
          <a:xfrm>
            <a:off x="0" y="457200"/>
            <a:ext cx="5684837" cy="4267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22" name="Google Shape;222;p27"/>
          <p:cNvSpPr txBox="1"/>
          <p:nvPr/>
        </p:nvSpPr>
        <p:spPr>
          <a:xfrm>
            <a:off x="5715000" y="609600"/>
            <a:ext cx="3197225" cy="2438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23" name="Google Shape;223;p27"/>
          <p:cNvSpPr txBox="1"/>
          <p:nvPr/>
        </p:nvSpPr>
        <p:spPr>
          <a:xfrm>
            <a:off x="4575175" y="5429250"/>
            <a:ext cx="1217612" cy="5746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180 genera</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2800 species</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27" name="Shape 227"/>
        <p:cNvGrpSpPr/>
        <p:nvPr/>
      </p:nvGrpSpPr>
      <p:grpSpPr>
        <a:xfrm>
          <a:off x="0" y="0"/>
          <a:ext cx="0" cy="0"/>
          <a:chOff x="0" y="0"/>
          <a:chExt cx="0" cy="0"/>
        </a:xfrm>
      </p:grpSpPr>
      <p:sp>
        <p:nvSpPr>
          <p:cNvPr id="228" name="Google Shape;228;p28"/>
          <p:cNvSpPr txBox="1"/>
          <p:nvPr/>
        </p:nvSpPr>
        <p:spPr>
          <a:xfrm>
            <a:off x="4459287" y="3240087"/>
            <a:ext cx="1636712" cy="26828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29" name="Google Shape;229;p28"/>
          <p:cNvSpPr txBox="1"/>
          <p:nvPr/>
        </p:nvSpPr>
        <p:spPr>
          <a:xfrm>
            <a:off x="381000" y="228600"/>
            <a:ext cx="4343400" cy="303847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30" name="Google Shape;230;p28"/>
          <p:cNvSpPr txBox="1"/>
          <p:nvPr/>
        </p:nvSpPr>
        <p:spPr>
          <a:xfrm>
            <a:off x="609600" y="4343400"/>
            <a:ext cx="1666875" cy="21336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31" name="Google Shape;231;p28"/>
          <p:cNvSpPr txBox="1"/>
          <p:nvPr/>
        </p:nvSpPr>
        <p:spPr>
          <a:xfrm>
            <a:off x="457200" y="3276600"/>
            <a:ext cx="1828800" cy="9144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32" name="Google Shape;232;p28"/>
          <p:cNvSpPr txBox="1"/>
          <p:nvPr/>
        </p:nvSpPr>
        <p:spPr>
          <a:xfrm>
            <a:off x="5334000" y="457200"/>
            <a:ext cx="3314700" cy="22098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33" name="Google Shape;233;p28"/>
          <p:cNvSpPr txBox="1"/>
          <p:nvPr/>
        </p:nvSpPr>
        <p:spPr>
          <a:xfrm>
            <a:off x="2822575" y="5276850"/>
            <a:ext cx="3049587" cy="1062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56 genera</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2800 species</a:t>
            </a:r>
            <a:endParaRPr/>
          </a:p>
          <a:p>
            <a:pPr indent="0" lvl="0" marL="12700" marR="0" rtl="0" algn="l">
              <a:lnSpc>
                <a:spcPct val="100000"/>
              </a:lnSpc>
              <a:spcBef>
                <a:spcPts val="0"/>
              </a:spcBef>
              <a:spcAft>
                <a:spcPts val="0"/>
              </a:spcAft>
              <a:buClr>
                <a:schemeClr val="dk1"/>
              </a:buClr>
              <a:buSzPts val="1400"/>
              <a:buFont typeface="Calibri"/>
              <a:buNone/>
            </a:pPr>
            <a:r>
              <a:t/>
            </a:r>
            <a:endParaRPr b="0" i="0" sz="1400" u="none">
              <a:solidFill>
                <a:schemeClr val="dk1"/>
              </a:solidFill>
              <a:latin typeface="Times New Roman"/>
              <a:ea typeface="Times New Roman"/>
              <a:cs typeface="Times New Roman"/>
              <a:sym typeface="Times New Roman"/>
            </a:endParaRPr>
          </a:p>
          <a:p>
            <a:pPr indent="0" lvl="0" marL="12700" marR="0" rtl="0" algn="r">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lomentum</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37" name="Shape 237"/>
        <p:cNvGrpSpPr/>
        <p:nvPr/>
      </p:nvGrpSpPr>
      <p:grpSpPr>
        <a:xfrm>
          <a:off x="0" y="0"/>
          <a:ext cx="0" cy="0"/>
          <a:chOff x="0" y="0"/>
          <a:chExt cx="0" cy="0"/>
        </a:xfrm>
      </p:grpSpPr>
      <p:sp>
        <p:nvSpPr>
          <p:cNvPr id="238" name="Google Shape;238;p29"/>
          <p:cNvSpPr txBox="1"/>
          <p:nvPr/>
        </p:nvSpPr>
        <p:spPr>
          <a:xfrm>
            <a:off x="231775" y="246062"/>
            <a:ext cx="8331200" cy="2495550"/>
          </a:xfrm>
          <a:prstGeom prst="rect">
            <a:avLst/>
          </a:prstGeom>
          <a:noFill/>
          <a:ln>
            <a:noFill/>
          </a:ln>
        </p:spPr>
        <p:txBody>
          <a:bodyPr anchorCtr="0" anchor="t" bIns="0" lIns="0" spcFirstLastPara="1" rIns="0" wrap="square" tIns="12700">
            <a:spAutoFit/>
          </a:bodyPr>
          <a:lstStyle/>
          <a:p>
            <a:pPr indent="-185737" lvl="0" marL="19685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Economic importance- </a:t>
            </a:r>
            <a:r>
              <a:rPr b="0" i="1" lang="en-US" sz="1800" u="none">
                <a:solidFill>
                  <a:schemeClr val="dk1"/>
                </a:solidFill>
                <a:latin typeface="Calibri"/>
                <a:ea typeface="Calibri"/>
                <a:cs typeface="Calibri"/>
                <a:sym typeface="Calibri"/>
              </a:rPr>
              <a:t>Albezia lebbeck</a:t>
            </a:r>
            <a:r>
              <a:rPr b="0" i="0" lang="en-US" sz="1800" u="none">
                <a:solidFill>
                  <a:schemeClr val="dk1"/>
                </a:solidFill>
                <a:latin typeface="Calibri"/>
                <a:ea typeface="Calibri"/>
                <a:cs typeface="Calibri"/>
                <a:sym typeface="Calibri"/>
              </a:rPr>
              <a:t>-timber, </a:t>
            </a:r>
            <a:r>
              <a:rPr b="0" i="1" lang="en-US" sz="1800" u="none">
                <a:solidFill>
                  <a:schemeClr val="dk1"/>
                </a:solidFill>
                <a:latin typeface="Calibri"/>
                <a:ea typeface="Calibri"/>
                <a:cs typeface="Calibri"/>
                <a:sym typeface="Calibri"/>
              </a:rPr>
              <a:t>Pisum sativum</a:t>
            </a:r>
            <a:r>
              <a:rPr b="0" i="0" lang="en-US" sz="1800" u="none">
                <a:solidFill>
                  <a:schemeClr val="dk1"/>
                </a:solidFill>
                <a:latin typeface="Calibri"/>
                <a:ea typeface="Calibri"/>
                <a:cs typeface="Calibri"/>
                <a:sym typeface="Calibri"/>
              </a:rPr>
              <a:t>, </a:t>
            </a:r>
            <a:r>
              <a:rPr b="0" i="1" lang="en-US" sz="1800" u="none">
                <a:solidFill>
                  <a:schemeClr val="dk1"/>
                </a:solidFill>
                <a:latin typeface="Calibri"/>
                <a:ea typeface="Calibri"/>
                <a:cs typeface="Calibri"/>
                <a:sym typeface="Calibri"/>
              </a:rPr>
              <a:t>Phaseolus </a:t>
            </a:r>
            <a:r>
              <a:rPr b="0" i="0" lang="en-US" sz="1800" u="none">
                <a:solidFill>
                  <a:schemeClr val="dk1"/>
                </a:solidFill>
                <a:latin typeface="Calibri"/>
                <a:ea typeface="Calibri"/>
                <a:cs typeface="Calibri"/>
                <a:sym typeface="Calibri"/>
              </a:rPr>
              <a:t>spp, </a:t>
            </a:r>
            <a:r>
              <a:rPr b="0" i="1" lang="en-US" sz="1800" u="none">
                <a:solidFill>
                  <a:schemeClr val="dk1"/>
                </a:solidFill>
                <a:latin typeface="Calibri"/>
                <a:ea typeface="Calibri"/>
                <a:cs typeface="Calibri"/>
                <a:sym typeface="Calibri"/>
              </a:rPr>
              <a:t>Cicer </a:t>
            </a:r>
            <a:r>
              <a:rPr b="0" i="0" lang="en-US" sz="1800" u="none">
                <a:solidFill>
                  <a:schemeClr val="dk1"/>
                </a:solidFill>
                <a:latin typeface="Calibri"/>
                <a:ea typeface="Calibri"/>
                <a:cs typeface="Calibri"/>
                <a:sym typeface="Calibri"/>
              </a:rPr>
              <a:t>spp,</a:t>
            </a:r>
            <a:endParaRPr/>
          </a:p>
          <a:p>
            <a:pPr indent="-185737" lvl="0" marL="196850" marR="0" rtl="0" algn="l">
              <a:lnSpc>
                <a:spcPct val="100000"/>
              </a:lnSpc>
              <a:spcBef>
                <a:spcPts val="0"/>
              </a:spcBef>
              <a:spcAft>
                <a:spcPts val="0"/>
              </a:spcAft>
              <a:buClr>
                <a:schemeClr val="dk1"/>
              </a:buClr>
              <a:buSzPts val="1800"/>
              <a:buFont typeface="Calibri"/>
              <a:buNone/>
            </a:pPr>
            <a:r>
              <a:rPr b="0" i="1" lang="en-US" sz="1800" u="none">
                <a:solidFill>
                  <a:schemeClr val="dk1"/>
                </a:solidFill>
                <a:latin typeface="Calibri"/>
                <a:ea typeface="Calibri"/>
                <a:cs typeface="Calibri"/>
                <a:sym typeface="Calibri"/>
              </a:rPr>
              <a:t>Indigofera tinctoria </a:t>
            </a:r>
            <a:r>
              <a:rPr b="0" i="0" lang="en-US" sz="1800" u="none">
                <a:solidFill>
                  <a:schemeClr val="dk1"/>
                </a:solidFill>
                <a:latin typeface="Calibri"/>
                <a:ea typeface="Calibri"/>
                <a:cs typeface="Calibri"/>
                <a:sym typeface="Calibri"/>
              </a:rPr>
              <a:t>yield indigo</a:t>
            </a:r>
            <a:endParaRPr/>
          </a:p>
          <a:p>
            <a:pPr indent="-185737" lvl="0" marL="19685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Affinity related to family Rosaceae</a:t>
            </a:r>
            <a:endParaRPr/>
          </a:p>
          <a:p>
            <a:pPr indent="-185737" lvl="0" marL="19685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systematic position</a:t>
            </a:r>
            <a:endParaRPr/>
          </a:p>
          <a:p>
            <a:pPr indent="-185737" lvl="0" marL="19685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Class – Dicotyledonae  Sub-Class Polypetalae  Series-Calyciflorae  Order- Rosales</a:t>
            </a:r>
            <a:endParaRPr/>
          </a:p>
          <a:p>
            <a:pPr indent="-185737" lvl="0" marL="19685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Family- Fabaceae/Leguminosae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65" name="Shape 65"/>
        <p:cNvGrpSpPr/>
        <p:nvPr/>
      </p:nvGrpSpPr>
      <p:grpSpPr>
        <a:xfrm>
          <a:off x="0" y="0"/>
          <a:ext cx="0" cy="0"/>
          <a:chOff x="0" y="0"/>
          <a:chExt cx="0" cy="0"/>
        </a:xfrm>
      </p:grpSpPr>
      <p:sp>
        <p:nvSpPr>
          <p:cNvPr id="66" name="Google Shape;66;p3"/>
          <p:cNvSpPr txBox="1"/>
          <p:nvPr/>
        </p:nvSpPr>
        <p:spPr>
          <a:xfrm>
            <a:off x="79375" y="340825"/>
            <a:ext cx="8985300" cy="5676600"/>
          </a:xfrm>
          <a:prstGeom prst="rect">
            <a:avLst/>
          </a:prstGeom>
          <a:noFill/>
          <a:ln>
            <a:noFill/>
          </a:ln>
        </p:spPr>
        <p:txBody>
          <a:bodyPr anchorCtr="0" anchor="t" bIns="0" lIns="0" spcFirstLastPara="1" rIns="0" wrap="square" tIns="12050">
            <a:spAutoFit/>
          </a:bodyPr>
          <a:lstStyle/>
          <a:p>
            <a:pPr indent="-400050" lvl="0" marL="412750" marR="0" rtl="0" algn="l">
              <a:lnSpc>
                <a:spcPct val="100000"/>
              </a:lnSpc>
              <a:spcBef>
                <a:spcPts val="0"/>
              </a:spcBef>
              <a:spcAft>
                <a:spcPts val="0"/>
              </a:spcAft>
              <a:buClr>
                <a:srgbClr val="006FC0"/>
              </a:buClr>
              <a:buSzPts val="1600"/>
              <a:buFont typeface="Calibri"/>
              <a:buNone/>
            </a:pPr>
            <a:r>
              <a:rPr b="1" i="0" lang="en-US" sz="1600" u="none">
                <a:solidFill>
                  <a:srgbClr val="006FC0"/>
                </a:solidFill>
                <a:latin typeface="Calibri"/>
                <a:ea typeface="Calibri"/>
                <a:cs typeface="Calibri"/>
                <a:sym typeface="Calibri"/>
              </a:rPr>
              <a:t>I.	Sub-Class Polypetalae </a:t>
            </a:r>
            <a:r>
              <a:rPr b="0" i="0" lang="en-US" sz="1600" u="none">
                <a:solidFill>
                  <a:schemeClr val="dk1"/>
                </a:solidFill>
                <a:latin typeface="Calibri"/>
                <a:ea typeface="Calibri"/>
                <a:cs typeface="Calibri"/>
                <a:sym typeface="Calibri"/>
              </a:rPr>
              <a:t>- The flowers are usually with two distinct whorls of perianth; the segments of  the inner whorl or "corolla" are free.</a:t>
            </a:r>
            <a:endParaRPr/>
          </a:p>
          <a:p>
            <a:pPr indent="-400050" lvl="0" marL="412750" marR="0" rtl="0" algn="l">
              <a:lnSpc>
                <a:spcPct val="100000"/>
              </a:lnSpc>
              <a:spcBef>
                <a:spcPts val="0"/>
              </a:spcBef>
              <a:spcAft>
                <a:spcPts val="0"/>
              </a:spcAft>
              <a:buClr>
                <a:schemeClr val="dk1"/>
              </a:buClr>
              <a:buSzPts val="1600"/>
              <a:buFont typeface="Calibri"/>
              <a:buAutoNum type="alphaUcPeriod"/>
            </a:pPr>
            <a:r>
              <a:rPr b="1" i="0" lang="en-US" sz="1600" u="none">
                <a:solidFill>
                  <a:schemeClr val="dk1"/>
                </a:solidFill>
                <a:latin typeface="Calibri"/>
                <a:ea typeface="Calibri"/>
                <a:cs typeface="Calibri"/>
                <a:sym typeface="Calibri"/>
              </a:rPr>
              <a:t>Series-Thalamiflorae -</a:t>
            </a:r>
            <a:r>
              <a:rPr b="0" i="0" lang="en-US" sz="1600" u="none">
                <a:solidFill>
                  <a:schemeClr val="dk1"/>
                </a:solidFill>
                <a:latin typeface="Calibri"/>
                <a:ea typeface="Calibri"/>
                <a:cs typeface="Calibri"/>
                <a:sym typeface="Calibri"/>
              </a:rPr>
              <a:t>(The calyx consists of usually distinct sepals, which are free from the ovary; doom  shaped thalamus).</a:t>
            </a:r>
            <a:endParaRPr/>
          </a:p>
          <a:p>
            <a:pPr indent="-400050" lvl="0" marL="412750" marR="0" rtl="0" algn="l">
              <a:lnSpc>
                <a:spcPct val="100000"/>
              </a:lnSpc>
              <a:spcBef>
                <a:spcPts val="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6 Orders/Cohort; 34 Families or Natural orders -</a:t>
            </a:r>
            <a:r>
              <a:rPr b="0" i="0" lang="en-US" sz="1600" u="none">
                <a:solidFill>
                  <a:srgbClr val="FF0000"/>
                </a:solidFill>
                <a:latin typeface="Calibri"/>
                <a:ea typeface="Calibri"/>
                <a:cs typeface="Calibri"/>
                <a:sym typeface="Calibri"/>
              </a:rPr>
              <a:t>R</a:t>
            </a:r>
            <a:endParaRPr b="0" i="0" sz="1600" u="none">
              <a:solidFill>
                <a:schemeClr val="dk1"/>
              </a:solidFill>
              <a:latin typeface="Calibri"/>
              <a:ea typeface="Calibri"/>
              <a:cs typeface="Calibri"/>
              <a:sym typeface="Calibri"/>
            </a:endParaRPr>
          </a:p>
          <a:p>
            <a:pPr indent="-400050" lvl="0" marL="412750" marR="0" rtl="0" algn="l">
              <a:lnSpc>
                <a:spcPct val="100000"/>
              </a:lnSpc>
              <a:spcBef>
                <a:spcPts val="0"/>
              </a:spcBef>
              <a:spcAft>
                <a:spcPts val="0"/>
              </a:spcAft>
              <a:buClr>
                <a:schemeClr val="dk1"/>
              </a:buClr>
              <a:buSzPts val="1600"/>
              <a:buFont typeface="Calibri"/>
              <a:buAutoNum type="alphaUcPeriod" startAt="2"/>
            </a:pPr>
            <a:r>
              <a:rPr b="1" i="0" lang="en-US" sz="1600" u="none">
                <a:solidFill>
                  <a:schemeClr val="dk1"/>
                </a:solidFill>
                <a:latin typeface="Calibri"/>
                <a:ea typeface="Calibri"/>
                <a:cs typeface="Calibri"/>
                <a:sym typeface="Calibri"/>
              </a:rPr>
              <a:t>Series – Disciflorae - </a:t>
            </a:r>
            <a:r>
              <a:rPr b="0" i="0" lang="en-US" sz="1600" u="none">
                <a:solidFill>
                  <a:schemeClr val="dk1"/>
                </a:solidFill>
                <a:latin typeface="Calibri"/>
                <a:ea typeface="Calibri"/>
                <a:cs typeface="Calibri"/>
                <a:sym typeface="Calibri"/>
              </a:rPr>
              <a:t>The calyx consists of either distinct or united sepals, which may be free or adnate  to the	ovary; a prominent ring of cushion shaped disc is usually present below the ovary, sometimes  broken up into glands; the stamens are usually definite in number, inserted upon, or at the outer or  inner base of the disc; the ovary is superior.</a:t>
            </a:r>
            <a:endParaRPr/>
          </a:p>
          <a:p>
            <a:pPr indent="-400050" lvl="0" marL="412750" marR="0" rtl="0" algn="l">
              <a:lnSpc>
                <a:spcPct val="100000"/>
              </a:lnSpc>
              <a:spcBef>
                <a:spcPts val="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4 Orders/Cohorts; 23 Families or Natural orders</a:t>
            </a:r>
            <a:endParaRPr b="0" i="0" sz="1600" u="none">
              <a:solidFill>
                <a:schemeClr val="dk1"/>
              </a:solidFill>
              <a:latin typeface="Calibri"/>
              <a:ea typeface="Calibri"/>
              <a:cs typeface="Calibri"/>
              <a:sym typeface="Calibri"/>
            </a:endParaRPr>
          </a:p>
          <a:p>
            <a:pPr indent="-400050" lvl="0" marL="412750" marR="0" rtl="0" algn="l">
              <a:lnSpc>
                <a:spcPct val="100000"/>
              </a:lnSpc>
              <a:spcBef>
                <a:spcPts val="0"/>
              </a:spcBef>
              <a:spcAft>
                <a:spcPts val="0"/>
              </a:spcAft>
              <a:buClr>
                <a:schemeClr val="dk1"/>
              </a:buClr>
              <a:buSzPts val="1600"/>
              <a:buFont typeface="Calibri"/>
              <a:buAutoNum type="alphaUcPeriod" startAt="3"/>
            </a:pPr>
            <a:r>
              <a:rPr b="1" i="0" lang="en-US" sz="1600" u="none">
                <a:solidFill>
                  <a:schemeClr val="dk1"/>
                </a:solidFill>
                <a:latin typeface="Calibri"/>
                <a:ea typeface="Calibri"/>
                <a:cs typeface="Calibri"/>
                <a:sym typeface="Calibri"/>
              </a:rPr>
              <a:t>Series – Calyciflorae - </a:t>
            </a:r>
            <a:r>
              <a:rPr b="0" i="0" lang="en-US" sz="1600" u="none">
                <a:solidFill>
                  <a:schemeClr val="dk1"/>
                </a:solidFill>
                <a:latin typeface="Calibri"/>
                <a:ea typeface="Calibri"/>
                <a:cs typeface="Calibri"/>
                <a:sym typeface="Calibri"/>
              </a:rPr>
              <a:t>(Cup shaped thalamus; calyx consists of united sepals, rarely free and adnate to</a:t>
            </a:r>
            <a:endParaRPr/>
          </a:p>
          <a:p>
            <a:pPr indent="-400050" lvl="0" marL="41275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the ovary; the petals are uni-or bi-seriate, and peri-or epi-gynous; the ovary is often inferior).  </a:t>
            </a:r>
            <a:r>
              <a:rPr b="0" i="0" lang="en-US" sz="1600" u="none">
                <a:solidFill>
                  <a:srgbClr val="00AF50"/>
                </a:solidFill>
                <a:latin typeface="Calibri"/>
                <a:ea typeface="Calibri"/>
                <a:cs typeface="Calibri"/>
                <a:sym typeface="Calibri"/>
              </a:rPr>
              <a:t>5 Orders/Cohorts; 27 Families or Natural orders </a:t>
            </a:r>
            <a:r>
              <a:rPr b="0" i="0" lang="en-US" sz="1600" u="none">
                <a:solidFill>
                  <a:srgbClr val="FF0000"/>
                </a:solidFill>
                <a:latin typeface="Calibri"/>
                <a:ea typeface="Calibri"/>
                <a:cs typeface="Calibri"/>
                <a:sym typeface="Calibri"/>
              </a:rPr>
              <a:t>–F,</a:t>
            </a:r>
            <a:endParaRPr b="0" i="0" sz="1600" u="none">
              <a:solidFill>
                <a:schemeClr val="dk1"/>
              </a:solidFill>
              <a:latin typeface="Calibri"/>
              <a:ea typeface="Calibri"/>
              <a:cs typeface="Calibri"/>
              <a:sym typeface="Calibri"/>
            </a:endParaRPr>
          </a:p>
          <a:p>
            <a:pPr indent="-400050" lvl="0" marL="412750" marR="0" rtl="0" algn="l">
              <a:lnSpc>
                <a:spcPct val="100000"/>
              </a:lnSpc>
              <a:spcBef>
                <a:spcPts val="0"/>
              </a:spcBef>
              <a:spcAft>
                <a:spcPts val="0"/>
              </a:spcAft>
              <a:buClr>
                <a:schemeClr val="dk1"/>
              </a:buClr>
              <a:buSzPts val="1600"/>
              <a:buFont typeface="Calibri"/>
              <a:buNone/>
            </a:pPr>
            <a:r>
              <a:rPr b="1" i="0" lang="en-US" sz="1600" u="none">
                <a:solidFill>
                  <a:schemeClr val="dk1"/>
                </a:solidFill>
                <a:latin typeface="Calibri"/>
                <a:ea typeface="Calibri"/>
                <a:cs typeface="Calibri"/>
                <a:sym typeface="Calibri"/>
              </a:rPr>
              <a:t>II.		</a:t>
            </a:r>
            <a:r>
              <a:rPr b="1" i="0" lang="en-US" sz="1600" u="none">
                <a:solidFill>
                  <a:srgbClr val="006FC0"/>
                </a:solidFill>
                <a:latin typeface="Calibri"/>
                <a:ea typeface="Calibri"/>
                <a:cs typeface="Calibri"/>
                <a:sym typeface="Calibri"/>
              </a:rPr>
              <a:t>Sub-Class Gamopetalae </a:t>
            </a:r>
            <a:r>
              <a:rPr b="0" i="0" lang="en-US" sz="1600" u="none">
                <a:solidFill>
                  <a:schemeClr val="dk1"/>
                </a:solidFill>
                <a:latin typeface="Calibri"/>
                <a:ea typeface="Calibri"/>
                <a:cs typeface="Calibri"/>
                <a:sym typeface="Calibri"/>
              </a:rPr>
              <a:t>- (The flowers-are usually with two distinct whorls of perianth; the segments of  the inner whorl or '.corolla' are fused).</a:t>
            </a:r>
            <a:endParaRPr/>
          </a:p>
          <a:p>
            <a:pPr indent="-400050" lvl="0" marL="412750" marR="0" rtl="0" algn="l">
              <a:lnSpc>
                <a:spcPct val="100000"/>
              </a:lnSpc>
              <a:spcBef>
                <a:spcPts val="0"/>
              </a:spcBef>
              <a:spcAft>
                <a:spcPts val="0"/>
              </a:spcAft>
              <a:buClr>
                <a:schemeClr val="dk1"/>
              </a:buClr>
              <a:buSzPts val="1600"/>
              <a:buFont typeface="Calibri"/>
              <a:buAutoNum type="alphaUcPeriod"/>
            </a:pPr>
            <a:r>
              <a:rPr b="1" i="0" lang="en-US" sz="1600" u="none">
                <a:solidFill>
                  <a:schemeClr val="dk1"/>
                </a:solidFill>
                <a:latin typeface="Calibri"/>
                <a:ea typeface="Calibri"/>
                <a:cs typeface="Calibri"/>
                <a:sym typeface="Calibri"/>
              </a:rPr>
              <a:t>Series – Inferae - </a:t>
            </a:r>
            <a:r>
              <a:rPr b="0" i="0" lang="en-US" sz="1600" u="none">
                <a:solidFill>
                  <a:schemeClr val="dk1"/>
                </a:solidFill>
                <a:latin typeface="Calibri"/>
                <a:ea typeface="Calibri"/>
                <a:cs typeface="Calibri"/>
                <a:sym typeface="Calibri"/>
              </a:rPr>
              <a:t>(The ovary is inferior; the stamens are usually equal in number to the corolla lobes).</a:t>
            </a:r>
            <a:endParaRPr/>
          </a:p>
          <a:p>
            <a:pPr indent="-400050" lvl="0" marL="412750" marR="0" rtl="0" algn="l">
              <a:lnSpc>
                <a:spcPct val="100000"/>
              </a:lnSpc>
              <a:spcBef>
                <a:spcPts val="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3 Orders/Cohorts; 9 Families or Natural orders-</a:t>
            </a:r>
            <a:r>
              <a:rPr b="0" i="0" lang="en-US" sz="1600" u="none">
                <a:solidFill>
                  <a:srgbClr val="FF0000"/>
                </a:solidFill>
                <a:latin typeface="Calibri"/>
                <a:ea typeface="Calibri"/>
                <a:cs typeface="Calibri"/>
                <a:sym typeface="Calibri"/>
              </a:rPr>
              <a:t>Ast</a:t>
            </a:r>
            <a:endParaRPr b="0" i="0" sz="1600" u="none">
              <a:solidFill>
                <a:schemeClr val="dk1"/>
              </a:solidFill>
              <a:latin typeface="Calibri"/>
              <a:ea typeface="Calibri"/>
              <a:cs typeface="Calibri"/>
              <a:sym typeface="Calibri"/>
            </a:endParaRPr>
          </a:p>
          <a:p>
            <a:pPr indent="-400050" lvl="0" marL="412750" marR="0" rtl="0" algn="l">
              <a:lnSpc>
                <a:spcPct val="100000"/>
              </a:lnSpc>
              <a:spcBef>
                <a:spcPts val="0"/>
              </a:spcBef>
              <a:spcAft>
                <a:spcPts val="0"/>
              </a:spcAft>
              <a:buClr>
                <a:schemeClr val="dk1"/>
              </a:buClr>
              <a:buSzPts val="1600"/>
              <a:buFont typeface="Calibri"/>
              <a:buAutoNum type="alphaUcPeriod" startAt="2"/>
            </a:pPr>
            <a:r>
              <a:rPr b="1" i="0" lang="en-US" sz="1600" u="none">
                <a:solidFill>
                  <a:schemeClr val="dk1"/>
                </a:solidFill>
                <a:latin typeface="Calibri"/>
                <a:ea typeface="Calibri"/>
                <a:cs typeface="Calibri"/>
                <a:sym typeface="Calibri"/>
              </a:rPr>
              <a:t>Series – Heteromerae - </a:t>
            </a:r>
            <a:r>
              <a:rPr b="0" i="0" lang="en-US" sz="1600" u="none">
                <a:solidFill>
                  <a:schemeClr val="dk1"/>
                </a:solidFill>
                <a:latin typeface="Calibri"/>
                <a:ea typeface="Calibri"/>
                <a:cs typeface="Calibri"/>
                <a:sym typeface="Calibri"/>
              </a:rPr>
              <a:t>(The ovary is usually superior; stamens are epipetalous or free from the corolla,  either equal to or double the number of petals, or indefinite; carpels are more than two in number).</a:t>
            </a:r>
            <a:endParaRPr/>
          </a:p>
          <a:p>
            <a:pPr indent="-400050" lvl="0" marL="412750" marR="0" rtl="0" algn="l">
              <a:lnSpc>
                <a:spcPct val="100000"/>
              </a:lnSpc>
              <a:spcBef>
                <a:spcPts val="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3 Orders/Cohorts; 12 Families or Natural orders</a:t>
            </a:r>
            <a:endParaRPr b="0" i="0" sz="1600" u="none">
              <a:solidFill>
                <a:schemeClr val="dk1"/>
              </a:solidFill>
              <a:latin typeface="Calibri"/>
              <a:ea typeface="Calibri"/>
              <a:cs typeface="Calibri"/>
              <a:sym typeface="Calibri"/>
            </a:endParaRPr>
          </a:p>
          <a:p>
            <a:pPr indent="-400050" lvl="0" marL="412750" marR="0" rtl="0" algn="l">
              <a:lnSpc>
                <a:spcPct val="100000"/>
              </a:lnSpc>
              <a:spcBef>
                <a:spcPts val="0"/>
              </a:spcBef>
              <a:spcAft>
                <a:spcPts val="0"/>
              </a:spcAft>
              <a:buClr>
                <a:schemeClr val="dk1"/>
              </a:buClr>
              <a:buSzPts val="1600"/>
              <a:buFont typeface="Calibri"/>
              <a:buAutoNum type="alphaUcPeriod" startAt="3"/>
            </a:pPr>
            <a:r>
              <a:rPr b="1" i="0" lang="en-US" sz="1600" u="none">
                <a:solidFill>
                  <a:schemeClr val="dk1"/>
                </a:solidFill>
                <a:latin typeface="Calibri"/>
                <a:ea typeface="Calibri"/>
                <a:cs typeface="Calibri"/>
                <a:sym typeface="Calibri"/>
              </a:rPr>
              <a:t>Series - Bicarpellatae - </a:t>
            </a:r>
            <a:r>
              <a:rPr b="0" i="0" lang="en-US" sz="1600" u="none">
                <a:solidFill>
                  <a:schemeClr val="dk1"/>
                </a:solidFill>
                <a:latin typeface="Calibri"/>
                <a:ea typeface="Calibri"/>
                <a:cs typeface="Calibri"/>
                <a:sym typeface="Calibri"/>
              </a:rPr>
              <a:t>(The ovary is usually superior; stamens are as many as or fewer than the corolla  lobes, and alternating with them; carpels are two, rarely lesser or more ).</a:t>
            </a:r>
            <a:endParaRPr/>
          </a:p>
          <a:p>
            <a:pPr indent="-400050" lvl="0" marL="412750" marR="0" rtl="0" algn="l">
              <a:lnSpc>
                <a:spcPct val="100000"/>
              </a:lnSpc>
              <a:spcBef>
                <a:spcPts val="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4 Orders/Cohorts; 24 Families or Natural orders </a:t>
            </a:r>
            <a:r>
              <a:rPr b="0" i="0" lang="en-US" sz="1600" u="none">
                <a:solidFill>
                  <a:srgbClr val="FF0000"/>
                </a:solidFill>
                <a:latin typeface="Calibri"/>
                <a:ea typeface="Calibri"/>
                <a:cs typeface="Calibri"/>
                <a:sym typeface="Calibri"/>
              </a:rPr>
              <a:t>S, Ve, La</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42" name="Shape 242"/>
        <p:cNvGrpSpPr/>
        <p:nvPr/>
      </p:nvGrpSpPr>
      <p:grpSpPr>
        <a:xfrm>
          <a:off x="0" y="0"/>
          <a:ext cx="0" cy="0"/>
          <a:chOff x="0" y="0"/>
          <a:chExt cx="0" cy="0"/>
        </a:xfrm>
      </p:grpSpPr>
      <p:sp>
        <p:nvSpPr>
          <p:cNvPr id="243" name="Google Shape;243;p30"/>
          <p:cNvSpPr txBox="1"/>
          <p:nvPr/>
        </p:nvSpPr>
        <p:spPr>
          <a:xfrm>
            <a:off x="381000" y="3581400"/>
            <a:ext cx="2603500" cy="25908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4" name="Google Shape;244;p30"/>
          <p:cNvSpPr txBox="1"/>
          <p:nvPr/>
        </p:nvSpPr>
        <p:spPr>
          <a:xfrm>
            <a:off x="4267200" y="381000"/>
            <a:ext cx="4495800" cy="299878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5" name="Google Shape;245;p30"/>
          <p:cNvSpPr txBox="1"/>
          <p:nvPr/>
        </p:nvSpPr>
        <p:spPr>
          <a:xfrm>
            <a:off x="228600" y="381000"/>
            <a:ext cx="3962400" cy="296703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6" name="Google Shape;246;p30"/>
          <p:cNvSpPr txBox="1"/>
          <p:nvPr/>
        </p:nvSpPr>
        <p:spPr>
          <a:xfrm>
            <a:off x="3046412" y="3581400"/>
            <a:ext cx="3382962" cy="253365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7" name="Google Shape;247;p30"/>
          <p:cNvSpPr txBox="1"/>
          <p:nvPr/>
        </p:nvSpPr>
        <p:spPr>
          <a:xfrm>
            <a:off x="6629400" y="3581400"/>
            <a:ext cx="2190750" cy="26289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48" name="Google Shape;248;p30"/>
          <p:cNvSpPr txBox="1"/>
          <p:nvPr/>
        </p:nvSpPr>
        <p:spPr>
          <a:xfrm>
            <a:off x="650875" y="17462"/>
            <a:ext cx="1073150"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Asteraceae</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2" name="Shape 252"/>
        <p:cNvGrpSpPr/>
        <p:nvPr/>
      </p:nvGrpSpPr>
      <p:grpSpPr>
        <a:xfrm>
          <a:off x="0" y="0"/>
          <a:ext cx="0" cy="0"/>
          <a:chOff x="0" y="0"/>
          <a:chExt cx="0" cy="0"/>
        </a:xfrm>
      </p:grpSpPr>
      <p:sp>
        <p:nvSpPr>
          <p:cNvPr id="253" name="Google Shape;253;p31"/>
          <p:cNvSpPr txBox="1"/>
          <p:nvPr/>
        </p:nvSpPr>
        <p:spPr>
          <a:xfrm>
            <a:off x="985837" y="609600"/>
            <a:ext cx="6764337" cy="39909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54" name="Google Shape;254;p31"/>
          <p:cNvSpPr txBox="1"/>
          <p:nvPr/>
        </p:nvSpPr>
        <p:spPr>
          <a:xfrm>
            <a:off x="1679575" y="5276850"/>
            <a:ext cx="2598737"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1100 genera, 25000 species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58" name="Shape 258"/>
        <p:cNvGrpSpPr/>
        <p:nvPr/>
      </p:nvGrpSpPr>
      <p:grpSpPr>
        <a:xfrm>
          <a:off x="0" y="0"/>
          <a:ext cx="0" cy="0"/>
          <a:chOff x="0" y="0"/>
          <a:chExt cx="0" cy="0"/>
        </a:xfrm>
      </p:grpSpPr>
      <p:sp>
        <p:nvSpPr>
          <p:cNvPr id="259" name="Google Shape;259;p32"/>
          <p:cNvSpPr txBox="1"/>
          <p:nvPr/>
        </p:nvSpPr>
        <p:spPr>
          <a:xfrm>
            <a:off x="914400" y="228600"/>
            <a:ext cx="4191000" cy="30019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60" name="Google Shape;260;p32"/>
          <p:cNvSpPr txBox="1"/>
          <p:nvPr/>
        </p:nvSpPr>
        <p:spPr>
          <a:xfrm>
            <a:off x="914400" y="3352800"/>
            <a:ext cx="4165600" cy="31242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64" name="Shape 264"/>
        <p:cNvGrpSpPr/>
        <p:nvPr/>
      </p:nvGrpSpPr>
      <p:grpSpPr>
        <a:xfrm>
          <a:off x="0" y="0"/>
          <a:ext cx="0" cy="0"/>
          <a:chOff x="0" y="0"/>
          <a:chExt cx="0" cy="0"/>
        </a:xfrm>
      </p:grpSpPr>
      <p:sp>
        <p:nvSpPr>
          <p:cNvPr id="265" name="Google Shape;265;p33"/>
          <p:cNvSpPr txBox="1"/>
          <p:nvPr/>
        </p:nvSpPr>
        <p:spPr>
          <a:xfrm>
            <a:off x="79375" y="15875"/>
            <a:ext cx="7154862" cy="155098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Economic importance</a:t>
            </a:r>
            <a:endParaRPr/>
          </a:p>
          <a:p>
            <a:pPr indent="-120650" lvl="0" marL="12700" marR="0" rtl="0" algn="l">
              <a:lnSpc>
                <a:spcPct val="100000"/>
              </a:lnSpc>
              <a:spcBef>
                <a:spcPts val="0"/>
              </a:spcBef>
              <a:spcAft>
                <a:spcPts val="0"/>
              </a:spcAft>
              <a:buClr>
                <a:schemeClr val="dk1"/>
              </a:buClr>
              <a:buSzPts val="1900"/>
              <a:buFont typeface="Arial"/>
              <a:buChar char="•"/>
            </a:pPr>
            <a:r>
              <a:rPr b="0" i="0" lang="en-US" sz="2000" u="none">
                <a:solidFill>
                  <a:schemeClr val="dk1"/>
                </a:solidFill>
                <a:latin typeface="Calibri"/>
                <a:ea typeface="Calibri"/>
                <a:cs typeface="Calibri"/>
                <a:sym typeface="Calibri"/>
              </a:rPr>
              <a:t>Medicininal : Artemissia absinthium , A. maritima – santonine (drug)</a:t>
            </a:r>
            <a:endParaRPr/>
          </a:p>
          <a:p>
            <a:pPr indent="0" lvl="0" marL="1270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Arnica montana – arnica medicine</a:t>
            </a:r>
            <a:endParaRPr/>
          </a:p>
          <a:p>
            <a:pPr indent="-120650" lvl="0" marL="12700" marR="0" rtl="0" algn="l">
              <a:lnSpc>
                <a:spcPct val="100000"/>
              </a:lnSpc>
              <a:spcBef>
                <a:spcPts val="0"/>
              </a:spcBef>
              <a:spcAft>
                <a:spcPts val="0"/>
              </a:spcAft>
              <a:buClr>
                <a:schemeClr val="dk1"/>
              </a:buClr>
              <a:buSzPts val="1900"/>
              <a:buFont typeface="Arial"/>
              <a:buChar char="•"/>
            </a:pPr>
            <a:r>
              <a:rPr b="0" i="0" lang="en-US" sz="2000" u="none">
                <a:solidFill>
                  <a:schemeClr val="dk1"/>
                </a:solidFill>
                <a:latin typeface="Calibri"/>
                <a:ea typeface="Calibri"/>
                <a:cs typeface="Calibri"/>
                <a:sym typeface="Calibri"/>
              </a:rPr>
              <a:t>Ornamental:</a:t>
            </a:r>
            <a:endParaRPr/>
          </a:p>
          <a:p>
            <a:pPr indent="-120650" lvl="0" marL="12700" marR="0" rtl="0" algn="l">
              <a:lnSpc>
                <a:spcPct val="100000"/>
              </a:lnSpc>
              <a:spcBef>
                <a:spcPts val="0"/>
              </a:spcBef>
              <a:spcAft>
                <a:spcPts val="0"/>
              </a:spcAft>
              <a:buClr>
                <a:schemeClr val="dk1"/>
              </a:buClr>
              <a:buSzPts val="1900"/>
              <a:buFont typeface="Arial"/>
              <a:buChar char="•"/>
            </a:pPr>
            <a:r>
              <a:rPr b="0" i="0" lang="en-US" sz="2000" u="none">
                <a:solidFill>
                  <a:schemeClr val="dk1"/>
                </a:solidFill>
                <a:latin typeface="Calibri"/>
                <a:ea typeface="Calibri"/>
                <a:cs typeface="Calibri"/>
                <a:sym typeface="Calibri"/>
              </a:rPr>
              <a:t>Edible:</a:t>
            </a:r>
            <a:endParaRPr/>
          </a:p>
        </p:txBody>
      </p:sp>
      <p:sp>
        <p:nvSpPr>
          <p:cNvPr id="266" name="Google Shape;266;p33"/>
          <p:cNvSpPr txBox="1"/>
          <p:nvPr/>
        </p:nvSpPr>
        <p:spPr>
          <a:xfrm>
            <a:off x="79375" y="1387475"/>
            <a:ext cx="8564562" cy="3074987"/>
          </a:xfrm>
          <a:prstGeom prst="rect">
            <a:avLst/>
          </a:prstGeom>
          <a:noFill/>
          <a:ln>
            <a:noFill/>
          </a:ln>
        </p:spPr>
        <p:txBody>
          <a:bodyPr anchorCtr="0" anchor="t" bIns="0" lIns="0" spcFirstLastPara="1" rIns="0" wrap="square" tIns="13325">
            <a:spAutoFit/>
          </a:bodyPr>
          <a:lstStyle/>
          <a:p>
            <a:pPr indent="0" lvl="0" marL="1270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Affinity and systematic position</a:t>
            </a:r>
            <a:endParaRPr/>
          </a:p>
          <a:p>
            <a:pPr indent="0" lvl="0" marL="1270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The family has got affinity with the members of the order Rubiales.</a:t>
            </a:r>
            <a:endParaRPr/>
          </a:p>
          <a:p>
            <a:pPr indent="0" lvl="0" marL="1270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Class – Dicotyledonae</a:t>
            </a:r>
            <a:endParaRPr/>
          </a:p>
          <a:p>
            <a:pPr indent="0" lvl="0" marL="1270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Sub-Class Gamopetalae  Series-Inferae</a:t>
            </a:r>
            <a:endParaRPr/>
          </a:p>
          <a:p>
            <a:pPr indent="0" lvl="0" marL="1270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Order- Asterales</a:t>
            </a:r>
            <a:endParaRPr/>
          </a:p>
          <a:p>
            <a:pPr indent="0" lvl="0" marL="1270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Family- Asteraceae/Compositae</a:t>
            </a:r>
            <a:endParaRPr/>
          </a:p>
          <a:p>
            <a:pPr indent="-120650" lvl="0" marL="12700" marR="0" rtl="0" algn="l">
              <a:lnSpc>
                <a:spcPct val="100000"/>
              </a:lnSpc>
              <a:spcBef>
                <a:spcPts val="0"/>
              </a:spcBef>
              <a:spcAft>
                <a:spcPts val="0"/>
              </a:spcAft>
              <a:buClr>
                <a:schemeClr val="dk1"/>
              </a:buClr>
              <a:buSzPts val="1900"/>
              <a:buFont typeface="Arial"/>
              <a:buChar char="•"/>
            </a:pPr>
            <a:r>
              <a:rPr b="0" i="0" lang="en-US" sz="2000" u="none">
                <a:solidFill>
                  <a:schemeClr val="dk1"/>
                </a:solidFill>
                <a:latin typeface="Calibri"/>
                <a:ea typeface="Calibri"/>
                <a:cs typeface="Calibri"/>
                <a:sym typeface="Calibri"/>
              </a:rPr>
              <a:t>Advanced characters of the family</a:t>
            </a:r>
            <a:endParaRPr/>
          </a:p>
          <a:p>
            <a:pPr indent="0" lvl="0" marL="12700" marR="0" rtl="0" algn="l">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largest number, herbaceous, pappus, syngenecious stamens, epigyny, fruit  possess pappus parachute</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0" name="Shape 270"/>
        <p:cNvGrpSpPr/>
        <p:nvPr/>
      </p:nvGrpSpPr>
      <p:grpSpPr>
        <a:xfrm>
          <a:off x="0" y="0"/>
          <a:ext cx="0" cy="0"/>
          <a:chOff x="0" y="0"/>
          <a:chExt cx="0" cy="0"/>
        </a:xfrm>
      </p:grpSpPr>
      <p:sp>
        <p:nvSpPr>
          <p:cNvPr id="271" name="Google Shape;271;p34"/>
          <p:cNvSpPr txBox="1"/>
          <p:nvPr>
            <p:ph type="title"/>
          </p:nvPr>
        </p:nvSpPr>
        <p:spPr>
          <a:xfrm>
            <a:off x="3211512" y="12700"/>
            <a:ext cx="2779712" cy="392112"/>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240 genera, 4,000 spp</a:t>
            </a:r>
            <a:endParaRPr/>
          </a:p>
        </p:txBody>
      </p:sp>
      <p:sp>
        <p:nvSpPr>
          <p:cNvPr id="272" name="Google Shape;272;p34"/>
          <p:cNvSpPr txBox="1"/>
          <p:nvPr/>
        </p:nvSpPr>
        <p:spPr>
          <a:xfrm>
            <a:off x="0" y="928687"/>
            <a:ext cx="2849562" cy="356235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73" name="Google Shape;273;p34"/>
          <p:cNvSpPr txBox="1"/>
          <p:nvPr/>
        </p:nvSpPr>
        <p:spPr>
          <a:xfrm>
            <a:off x="79375" y="4448175"/>
            <a:ext cx="1652587"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rgbClr val="0000FF"/>
              </a:buClr>
              <a:buSzPts val="1800"/>
              <a:buFont typeface="Calibri"/>
              <a:buNone/>
            </a:pPr>
            <a:r>
              <a:rPr b="0" i="1" lang="en-US" sz="1800" u="sng">
                <a:solidFill>
                  <a:srgbClr val="0000FF"/>
                </a:solidFill>
                <a:latin typeface="Calibri"/>
                <a:ea typeface="Calibri"/>
                <a:cs typeface="Calibri"/>
                <a:sym typeface="Calibri"/>
              </a:rPr>
              <a:t>Lilium lancifolium</a:t>
            </a:r>
            <a:endParaRPr/>
          </a:p>
        </p:txBody>
      </p:sp>
      <p:sp>
        <p:nvSpPr>
          <p:cNvPr id="274" name="Google Shape;274;p34"/>
          <p:cNvSpPr txBox="1"/>
          <p:nvPr/>
        </p:nvSpPr>
        <p:spPr>
          <a:xfrm>
            <a:off x="5086350" y="3429000"/>
            <a:ext cx="4057650" cy="305752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75" name="Google Shape;275;p34"/>
          <p:cNvSpPr txBox="1"/>
          <p:nvPr/>
        </p:nvSpPr>
        <p:spPr>
          <a:xfrm>
            <a:off x="508000" y="303212"/>
            <a:ext cx="842962"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Liliaceae</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79" name="Shape 279"/>
        <p:cNvGrpSpPr/>
        <p:nvPr/>
      </p:nvGrpSpPr>
      <p:grpSpPr>
        <a:xfrm>
          <a:off x="0" y="0"/>
          <a:ext cx="0" cy="0"/>
          <a:chOff x="0" y="0"/>
          <a:chExt cx="0" cy="0"/>
        </a:xfrm>
      </p:grpSpPr>
      <p:sp>
        <p:nvSpPr>
          <p:cNvPr id="280" name="Google Shape;280;p35"/>
          <p:cNvSpPr txBox="1"/>
          <p:nvPr/>
        </p:nvSpPr>
        <p:spPr>
          <a:xfrm>
            <a:off x="0" y="0"/>
            <a:ext cx="2682875" cy="3162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81" name="Google Shape;281;p35"/>
          <p:cNvSpPr txBox="1"/>
          <p:nvPr/>
        </p:nvSpPr>
        <p:spPr>
          <a:xfrm>
            <a:off x="3332162" y="474662"/>
            <a:ext cx="1419225" cy="2335212"/>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85" name="Shape 285"/>
        <p:cNvGrpSpPr/>
        <p:nvPr/>
      </p:nvGrpSpPr>
      <p:grpSpPr>
        <a:xfrm>
          <a:off x="0" y="0"/>
          <a:ext cx="0" cy="0"/>
          <a:chOff x="0" y="0"/>
          <a:chExt cx="0" cy="0"/>
        </a:xfrm>
      </p:grpSpPr>
      <p:sp>
        <p:nvSpPr>
          <p:cNvPr id="286" name="Google Shape;286;p36"/>
          <p:cNvSpPr txBox="1"/>
          <p:nvPr/>
        </p:nvSpPr>
        <p:spPr>
          <a:xfrm>
            <a:off x="79375" y="17462"/>
            <a:ext cx="7961312" cy="331787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Economic importance</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Medicininal uses: </a:t>
            </a:r>
            <a:r>
              <a:rPr b="0" i="1" lang="en-US" sz="1800" u="none">
                <a:solidFill>
                  <a:schemeClr val="dk1"/>
                </a:solidFill>
                <a:latin typeface="Calibri"/>
                <a:ea typeface="Calibri"/>
                <a:cs typeface="Calibri"/>
                <a:sym typeface="Calibri"/>
              </a:rPr>
              <a:t>Aloe barbadensis, Alium sativum, are used </a:t>
            </a:r>
            <a:r>
              <a:rPr b="0" i="0" lang="en-US" sz="1800" u="none">
                <a:solidFill>
                  <a:schemeClr val="dk1"/>
                </a:solidFill>
                <a:latin typeface="Calibri"/>
                <a:ea typeface="Calibri"/>
                <a:cs typeface="Calibri"/>
                <a:sym typeface="Calibri"/>
              </a:rPr>
              <a:t>as medicine.</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Ornamental :</a:t>
            </a:r>
            <a:r>
              <a:rPr b="0" i="0" lang="en-US" sz="1800" u="sng">
                <a:solidFill>
                  <a:srgbClr val="0000FF"/>
                </a:solidFill>
                <a:latin typeface="Calibri"/>
                <a:ea typeface="Calibri"/>
                <a:cs typeface="Calibri"/>
                <a:sym typeface="Calibri"/>
              </a:rPr>
              <a:t> </a:t>
            </a:r>
            <a:r>
              <a:rPr b="0" i="1" lang="en-US" sz="1800" u="sng">
                <a:solidFill>
                  <a:srgbClr val="0000FF"/>
                </a:solidFill>
                <a:latin typeface="Calibri"/>
                <a:ea typeface="Calibri"/>
                <a:cs typeface="Calibri"/>
                <a:sym typeface="Calibri"/>
              </a:rPr>
              <a:t>Lilium lancifolium</a:t>
            </a:r>
            <a:r>
              <a:rPr b="0" i="1" lang="en-US" sz="1800" u="none">
                <a:solidFill>
                  <a:schemeClr val="dk1"/>
                </a:solidFill>
                <a:latin typeface="Calibri"/>
                <a:ea typeface="Calibri"/>
                <a:cs typeface="Calibri"/>
                <a:sym typeface="Calibri"/>
              </a:rPr>
              <a:t>, Yucca s, Tuli</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Vegetables, condiments and Spices: </a:t>
            </a:r>
            <a:r>
              <a:rPr b="0" i="1" lang="en-US" sz="1800" u="none">
                <a:solidFill>
                  <a:schemeClr val="dk1"/>
                </a:solidFill>
                <a:latin typeface="Calibri"/>
                <a:ea typeface="Calibri"/>
                <a:cs typeface="Calibri"/>
                <a:sym typeface="Calibri"/>
              </a:rPr>
              <a:t>Alium sativum, Alium cepa, Alium hookerii etc.</a:t>
            </a:r>
            <a:endParaRPr b="0" i="0" sz="1800" u="none">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Affinity and systematic position</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The family is closely related to Amaryllidaceae, Juncaceae, Pontederiaceae and  Commelinaceae</a:t>
            </a:r>
            <a:endParaRPr/>
          </a:p>
          <a:p>
            <a:pPr indent="0" lvl="0" marL="1270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Class – Monocotyledonae  Series- Coronarieae  Family- Liliaceae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290" name="Shape 290"/>
        <p:cNvGrpSpPr/>
        <p:nvPr/>
      </p:nvGrpSpPr>
      <p:grpSpPr>
        <a:xfrm>
          <a:off x="0" y="0"/>
          <a:ext cx="0" cy="0"/>
          <a:chOff x="0" y="0"/>
          <a:chExt cx="0" cy="0"/>
        </a:xfrm>
      </p:grpSpPr>
      <p:sp>
        <p:nvSpPr>
          <p:cNvPr id="291" name="Google Shape;291;p37"/>
          <p:cNvSpPr txBox="1"/>
          <p:nvPr/>
        </p:nvSpPr>
        <p:spPr>
          <a:xfrm>
            <a:off x="0" y="260350"/>
            <a:ext cx="3571875" cy="29241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92" name="Google Shape;292;p37"/>
          <p:cNvSpPr txBox="1"/>
          <p:nvPr/>
        </p:nvSpPr>
        <p:spPr>
          <a:xfrm>
            <a:off x="5159375" y="260350"/>
            <a:ext cx="3984625" cy="285273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93" name="Google Shape;293;p37"/>
          <p:cNvSpPr txBox="1"/>
          <p:nvPr/>
        </p:nvSpPr>
        <p:spPr>
          <a:xfrm>
            <a:off x="5118100" y="3213100"/>
            <a:ext cx="4025900" cy="282575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94" name="Google Shape;294;p37"/>
          <p:cNvSpPr txBox="1"/>
          <p:nvPr/>
        </p:nvSpPr>
        <p:spPr>
          <a:xfrm>
            <a:off x="0" y="3357562"/>
            <a:ext cx="3578225" cy="2376487"/>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295" name="Google Shape;295;p37"/>
          <p:cNvSpPr txBox="1"/>
          <p:nvPr/>
        </p:nvSpPr>
        <p:spPr>
          <a:xfrm>
            <a:off x="3067050" y="6256337"/>
            <a:ext cx="2138362"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80 genera, 800 species</a:t>
            </a:r>
            <a:endParaRPr/>
          </a:p>
        </p:txBody>
      </p:sp>
      <p:sp>
        <p:nvSpPr>
          <p:cNvPr id="296" name="Google Shape;296;p37"/>
          <p:cNvSpPr txBox="1"/>
          <p:nvPr/>
        </p:nvSpPr>
        <p:spPr>
          <a:xfrm>
            <a:off x="5794375" y="17462"/>
            <a:ext cx="2767012"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1" lang="en-US" sz="1800" u="none">
                <a:solidFill>
                  <a:schemeClr val="dk1"/>
                </a:solidFill>
                <a:latin typeface="Calibri"/>
                <a:ea typeface="Calibri"/>
                <a:cs typeface="Calibri"/>
                <a:sym typeface="Calibri"/>
              </a:rPr>
              <a:t>Clerodendrum colebrokianum</a:t>
            </a:r>
            <a:endParaRPr/>
          </a:p>
        </p:txBody>
      </p:sp>
      <p:sp>
        <p:nvSpPr>
          <p:cNvPr id="297" name="Google Shape;297;p37"/>
          <p:cNvSpPr txBox="1"/>
          <p:nvPr/>
        </p:nvSpPr>
        <p:spPr>
          <a:xfrm>
            <a:off x="5508625" y="6162675"/>
            <a:ext cx="2487612"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1" lang="en-US" sz="1800" u="none">
                <a:solidFill>
                  <a:schemeClr val="dk1"/>
                </a:solidFill>
                <a:latin typeface="Calibri"/>
                <a:ea typeface="Calibri"/>
                <a:cs typeface="Calibri"/>
                <a:sym typeface="Calibri"/>
              </a:rPr>
              <a:t>Clerodendrum thomsoniae</a:t>
            </a:r>
            <a:endParaRPr/>
          </a:p>
        </p:txBody>
      </p:sp>
      <p:sp>
        <p:nvSpPr>
          <p:cNvPr id="298" name="Google Shape;298;p37"/>
          <p:cNvSpPr txBox="1"/>
          <p:nvPr/>
        </p:nvSpPr>
        <p:spPr>
          <a:xfrm>
            <a:off x="3722687" y="17462"/>
            <a:ext cx="1257300"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Verbenaceae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02" name="Shape 302"/>
        <p:cNvGrpSpPr/>
        <p:nvPr/>
      </p:nvGrpSpPr>
      <p:grpSpPr>
        <a:xfrm>
          <a:off x="0" y="0"/>
          <a:ext cx="0" cy="0"/>
          <a:chOff x="0" y="0"/>
          <a:chExt cx="0" cy="0"/>
        </a:xfrm>
      </p:grpSpPr>
      <p:sp>
        <p:nvSpPr>
          <p:cNvPr id="303" name="Google Shape;303;p38"/>
          <p:cNvSpPr txBox="1"/>
          <p:nvPr/>
        </p:nvSpPr>
        <p:spPr>
          <a:xfrm>
            <a:off x="0" y="0"/>
            <a:ext cx="4019550" cy="274955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04" name="Google Shape;304;p38"/>
          <p:cNvSpPr txBox="1"/>
          <p:nvPr/>
        </p:nvSpPr>
        <p:spPr>
          <a:xfrm>
            <a:off x="5435600" y="0"/>
            <a:ext cx="3708400" cy="233045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05" name="Google Shape;305;p38"/>
          <p:cNvSpPr txBox="1"/>
          <p:nvPr/>
        </p:nvSpPr>
        <p:spPr>
          <a:xfrm>
            <a:off x="0" y="2997200"/>
            <a:ext cx="2322512" cy="216058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06" name="Google Shape;306;p38"/>
          <p:cNvSpPr txBox="1"/>
          <p:nvPr/>
        </p:nvSpPr>
        <p:spPr>
          <a:xfrm>
            <a:off x="6083300" y="2825750"/>
            <a:ext cx="3060700" cy="403225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07" name="Google Shape;307;p38"/>
          <p:cNvSpPr txBox="1"/>
          <p:nvPr/>
        </p:nvSpPr>
        <p:spPr>
          <a:xfrm>
            <a:off x="2555875" y="2736850"/>
            <a:ext cx="3209925" cy="412115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1" name="Shape 311"/>
        <p:cNvGrpSpPr/>
        <p:nvPr/>
      </p:nvGrpSpPr>
      <p:grpSpPr>
        <a:xfrm>
          <a:off x="0" y="0"/>
          <a:ext cx="0" cy="0"/>
          <a:chOff x="0" y="0"/>
          <a:chExt cx="0" cy="0"/>
        </a:xfrm>
      </p:grpSpPr>
      <p:sp>
        <p:nvSpPr>
          <p:cNvPr id="312" name="Google Shape;312;p39"/>
          <p:cNvSpPr txBox="1"/>
          <p:nvPr/>
        </p:nvSpPr>
        <p:spPr>
          <a:xfrm>
            <a:off x="403225" y="279400"/>
            <a:ext cx="7880350" cy="414020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Economic importance</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Timber : </a:t>
            </a:r>
            <a:r>
              <a:rPr b="0" i="1" lang="en-US" sz="1800" u="none">
                <a:solidFill>
                  <a:schemeClr val="dk1"/>
                </a:solidFill>
                <a:latin typeface="Calibri"/>
                <a:ea typeface="Calibri"/>
                <a:cs typeface="Calibri"/>
                <a:sym typeface="Calibri"/>
              </a:rPr>
              <a:t>Tectona grandis, Gmelina arborea</a:t>
            </a:r>
            <a:endParaRPr b="0" i="0" sz="1800" u="none">
              <a:solidFill>
                <a:schemeClr val="dk1"/>
              </a:solidFill>
              <a:latin typeface="Calibri"/>
              <a:ea typeface="Calibri"/>
              <a:cs typeface="Calibri"/>
              <a:sym typeface="Calibri"/>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Medicinal: young leaves and shoots of </a:t>
            </a:r>
            <a:r>
              <a:rPr b="0" i="1" lang="en-US" sz="1800" u="none">
                <a:solidFill>
                  <a:schemeClr val="dk1"/>
                </a:solidFill>
                <a:latin typeface="Calibri"/>
                <a:ea typeface="Calibri"/>
                <a:cs typeface="Calibri"/>
                <a:sym typeface="Calibri"/>
              </a:rPr>
              <a:t>Clerodendrum colebrokianum </a:t>
            </a:r>
            <a:r>
              <a:rPr b="0" i="0" lang="en-US" sz="1800" u="none">
                <a:solidFill>
                  <a:schemeClr val="dk1"/>
                </a:solidFill>
                <a:latin typeface="Calibri"/>
                <a:ea typeface="Calibri"/>
                <a:cs typeface="Calibri"/>
                <a:sym typeface="Calibri"/>
              </a:rPr>
              <a:t>are boiled and  used as medicine to reduce blood pressure.</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Ornamental: </a:t>
            </a:r>
            <a:r>
              <a:rPr b="0" i="1" lang="en-US" sz="1800" u="none">
                <a:solidFill>
                  <a:schemeClr val="dk1"/>
                </a:solidFill>
                <a:latin typeface="Calibri"/>
                <a:ea typeface="Calibri"/>
                <a:cs typeface="Calibri"/>
                <a:sym typeface="Calibri"/>
              </a:rPr>
              <a:t>Duranta repens, Clerodendrum indicum, Clerodendrum thomsoniae</a:t>
            </a:r>
            <a:endParaRPr b="0" i="0" sz="1800" u="none">
              <a:solidFill>
                <a:schemeClr val="dk1"/>
              </a:solidFill>
              <a:latin typeface="Calibri"/>
              <a:ea typeface="Calibri"/>
              <a:cs typeface="Calibri"/>
              <a:sym typeface="Calibri"/>
            </a:endParaRPr>
          </a:p>
          <a:p>
            <a:pPr indent="-114300" lvl="0" marL="12700" marR="0" rtl="0" algn="l">
              <a:lnSpc>
                <a:spcPct val="2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Edible: young leaves of </a:t>
            </a:r>
            <a:r>
              <a:rPr b="0" i="1" lang="en-US" sz="1800" u="none">
                <a:solidFill>
                  <a:schemeClr val="dk1"/>
                </a:solidFill>
                <a:latin typeface="Calibri"/>
                <a:ea typeface="Calibri"/>
                <a:cs typeface="Calibri"/>
                <a:sym typeface="Calibri"/>
              </a:rPr>
              <a:t>Clerodendrum colebrokianum </a:t>
            </a:r>
            <a:r>
              <a:rPr b="0" i="0" lang="en-US" sz="1800" u="none">
                <a:solidFill>
                  <a:schemeClr val="dk1"/>
                </a:solidFill>
                <a:latin typeface="Calibri"/>
                <a:ea typeface="Calibri"/>
                <a:cs typeface="Calibri"/>
                <a:sym typeface="Calibri"/>
              </a:rPr>
              <a:t>are used as vegetables  Affinity and systematic position</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The family closely resembles Labiatae</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Class – Dicotyledonae  Sub-Class Gamopetalae  Series-Bicarpellatae  Order- Lamiales</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Family- Verbenaceae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0" name="Shape 70"/>
        <p:cNvGrpSpPr/>
        <p:nvPr/>
      </p:nvGrpSpPr>
      <p:grpSpPr>
        <a:xfrm>
          <a:off x="0" y="0"/>
          <a:ext cx="0" cy="0"/>
          <a:chOff x="0" y="0"/>
          <a:chExt cx="0" cy="0"/>
        </a:xfrm>
      </p:grpSpPr>
      <p:sp>
        <p:nvSpPr>
          <p:cNvPr id="71" name="Google Shape;71;p4"/>
          <p:cNvSpPr txBox="1"/>
          <p:nvPr/>
        </p:nvSpPr>
        <p:spPr>
          <a:xfrm>
            <a:off x="79375" y="53975"/>
            <a:ext cx="8839200" cy="669300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rgbClr val="006FC0"/>
              </a:buClr>
              <a:buSzPts val="1600"/>
              <a:buFont typeface="Calibri"/>
              <a:buNone/>
            </a:pPr>
            <a:r>
              <a:rPr b="1" i="0" lang="en-US" sz="1600" u="none">
                <a:solidFill>
                  <a:srgbClr val="006FC0"/>
                </a:solidFill>
                <a:latin typeface="Calibri"/>
                <a:ea typeface="Calibri"/>
                <a:cs typeface="Calibri"/>
                <a:sym typeface="Calibri"/>
              </a:rPr>
              <a:t>III. Sub-class Monochlamydae - </a:t>
            </a:r>
            <a:r>
              <a:rPr b="0" i="0" lang="en-US" sz="1600" u="none">
                <a:solidFill>
                  <a:schemeClr val="dk1"/>
                </a:solidFill>
                <a:latin typeface="Calibri"/>
                <a:ea typeface="Calibri"/>
                <a:cs typeface="Calibri"/>
                <a:sym typeface="Calibri"/>
              </a:rPr>
              <a:t>The flowers are with only one non-essential whorl (perianth) or absence of  non-essential whorls. It includes 8 series.</a:t>
            </a:r>
            <a:endParaRPr/>
          </a:p>
          <a:p>
            <a:pPr indent="-101600" lvl="0" marL="12700" marR="0" rtl="0" algn="l">
              <a:lnSpc>
                <a:spcPct val="100000"/>
              </a:lnSpc>
              <a:spcBef>
                <a:spcPts val="600"/>
              </a:spcBef>
              <a:spcAft>
                <a:spcPts val="0"/>
              </a:spcAft>
              <a:buClr>
                <a:schemeClr val="dk1"/>
              </a:buClr>
              <a:buSzPts val="1600"/>
              <a:buFont typeface="Calibri"/>
              <a:buAutoNum type="alphaUcPeriod"/>
            </a:pPr>
            <a:r>
              <a:rPr b="1" i="0" lang="en-US" sz="1600" u="none">
                <a:solidFill>
                  <a:schemeClr val="dk1"/>
                </a:solidFill>
                <a:latin typeface="Calibri"/>
                <a:ea typeface="Calibri"/>
                <a:cs typeface="Calibri"/>
                <a:sym typeface="Calibri"/>
              </a:rPr>
              <a:t>Curvembryae: </a:t>
            </a:r>
            <a:r>
              <a:rPr b="0" i="0" lang="en-US" sz="1600" u="none">
                <a:solidFill>
                  <a:schemeClr val="dk1"/>
                </a:solidFill>
                <a:latin typeface="Calibri"/>
                <a:ea typeface="Calibri"/>
                <a:cs typeface="Calibri"/>
                <a:sym typeface="Calibri"/>
              </a:rPr>
              <a:t>Usually single ovule, embryo coiled around the endosperm.</a:t>
            </a:r>
            <a:endParaRPr/>
          </a:p>
          <a:p>
            <a:pPr indent="0" lvl="0" marL="12700" marR="0" rtl="0" algn="l">
              <a:lnSpc>
                <a:spcPct val="100000"/>
              </a:lnSpc>
              <a:spcBef>
                <a:spcPts val="90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6 Families or Natural orders</a:t>
            </a:r>
            <a:endParaRPr b="0" i="0" sz="1600" u="none">
              <a:solidFill>
                <a:schemeClr val="dk1"/>
              </a:solidFill>
              <a:latin typeface="Calibri"/>
              <a:ea typeface="Calibri"/>
              <a:cs typeface="Calibri"/>
              <a:sym typeface="Calibri"/>
            </a:endParaRPr>
          </a:p>
          <a:p>
            <a:pPr indent="-101600" lvl="0" marL="12700" marR="0" rtl="0" algn="l">
              <a:lnSpc>
                <a:spcPct val="150000"/>
              </a:lnSpc>
              <a:spcBef>
                <a:spcPts val="0"/>
              </a:spcBef>
              <a:spcAft>
                <a:spcPts val="0"/>
              </a:spcAft>
              <a:buClr>
                <a:schemeClr val="dk1"/>
              </a:buClr>
              <a:buSzPts val="1600"/>
              <a:buFont typeface="Calibri"/>
              <a:buAutoNum type="alphaUcPeriod" startAt="2"/>
            </a:pPr>
            <a:r>
              <a:rPr b="1" i="0" lang="en-US" sz="1600" u="none">
                <a:solidFill>
                  <a:schemeClr val="dk1"/>
                </a:solidFill>
                <a:latin typeface="Calibri"/>
                <a:ea typeface="Calibri"/>
                <a:cs typeface="Calibri"/>
                <a:sym typeface="Calibri"/>
              </a:rPr>
              <a:t>Multiovulate Aquaticae</a:t>
            </a:r>
            <a:r>
              <a:rPr b="0" i="0" lang="en-US" sz="1600" u="none">
                <a:solidFill>
                  <a:schemeClr val="dk1"/>
                </a:solidFill>
                <a:latin typeface="Calibri"/>
                <a:ea typeface="Calibri"/>
                <a:cs typeface="Calibri"/>
                <a:sym typeface="Calibri"/>
              </a:rPr>
              <a:t>: Aquatic plants with syncarpous ovary and many ovules. </a:t>
            </a:r>
            <a:r>
              <a:rPr b="0" i="0" lang="en-US" sz="1600" u="none">
                <a:solidFill>
                  <a:srgbClr val="00AF50"/>
                </a:solidFill>
                <a:latin typeface="Calibri"/>
                <a:ea typeface="Calibri"/>
                <a:cs typeface="Calibri"/>
                <a:sym typeface="Calibri"/>
              </a:rPr>
              <a:t> 1 Familie or Natural order</a:t>
            </a:r>
            <a:endParaRPr b="0" i="0" sz="1600" u="none">
              <a:solidFill>
                <a:schemeClr val="dk1"/>
              </a:solidFill>
              <a:latin typeface="Calibri"/>
              <a:ea typeface="Calibri"/>
              <a:cs typeface="Calibri"/>
              <a:sym typeface="Calibri"/>
            </a:endParaRPr>
          </a:p>
          <a:p>
            <a:pPr indent="-101600" lvl="0" marL="12700" marR="0" rtl="0" algn="l">
              <a:lnSpc>
                <a:spcPct val="100000"/>
              </a:lnSpc>
              <a:spcBef>
                <a:spcPts val="900"/>
              </a:spcBef>
              <a:spcAft>
                <a:spcPts val="0"/>
              </a:spcAft>
              <a:buClr>
                <a:schemeClr val="dk1"/>
              </a:buClr>
              <a:buSzPts val="1600"/>
              <a:buFont typeface="Calibri"/>
              <a:buAutoNum type="alphaUcPeriod" startAt="2"/>
            </a:pPr>
            <a:r>
              <a:rPr b="1" i="0" lang="en-US" sz="1600" u="none">
                <a:solidFill>
                  <a:schemeClr val="dk1"/>
                </a:solidFill>
                <a:latin typeface="Calibri"/>
                <a:ea typeface="Calibri"/>
                <a:cs typeface="Calibri"/>
                <a:sym typeface="Calibri"/>
              </a:rPr>
              <a:t>Multiovulate Terrestris</a:t>
            </a:r>
            <a:r>
              <a:rPr b="0" i="0" lang="en-US" sz="1600" u="none">
                <a:solidFill>
                  <a:schemeClr val="dk1"/>
                </a:solidFill>
                <a:latin typeface="Calibri"/>
                <a:ea typeface="Calibri"/>
                <a:cs typeface="Calibri"/>
                <a:sym typeface="Calibri"/>
              </a:rPr>
              <a:t>: Terrestrial plants with syncarpous ovary and many ovules.</a:t>
            </a:r>
            <a:endParaRPr/>
          </a:p>
          <a:p>
            <a:pPr indent="0" lvl="0" marL="12700" marR="0" rtl="0" algn="l">
              <a:lnSpc>
                <a:spcPct val="100000"/>
              </a:lnSpc>
              <a:spcBef>
                <a:spcPts val="90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3 Families or Natural orders</a:t>
            </a:r>
            <a:endParaRPr b="0" i="0" sz="1600" u="none">
              <a:solidFill>
                <a:schemeClr val="dk1"/>
              </a:solidFill>
              <a:latin typeface="Calibri"/>
              <a:ea typeface="Calibri"/>
              <a:cs typeface="Calibri"/>
              <a:sym typeface="Calibri"/>
            </a:endParaRPr>
          </a:p>
          <a:p>
            <a:pPr indent="-101600" lvl="0" marL="12700" marR="0" rtl="0" algn="l">
              <a:lnSpc>
                <a:spcPct val="150000"/>
              </a:lnSpc>
              <a:spcBef>
                <a:spcPts val="0"/>
              </a:spcBef>
              <a:spcAft>
                <a:spcPts val="0"/>
              </a:spcAft>
              <a:buClr>
                <a:schemeClr val="dk1"/>
              </a:buClr>
              <a:buSzPts val="1600"/>
              <a:buFont typeface="Calibri"/>
              <a:buAutoNum type="alphaUcPeriod" startAt="4"/>
            </a:pPr>
            <a:r>
              <a:rPr b="1" i="0" lang="en-US" sz="1600" u="none">
                <a:solidFill>
                  <a:schemeClr val="dk1"/>
                </a:solidFill>
                <a:latin typeface="Calibri"/>
                <a:ea typeface="Calibri"/>
                <a:cs typeface="Calibri"/>
                <a:sym typeface="Calibri"/>
              </a:rPr>
              <a:t>Microembryae: </a:t>
            </a:r>
            <a:r>
              <a:rPr b="0" i="0" lang="en-US" sz="1600" u="none">
                <a:solidFill>
                  <a:schemeClr val="dk1"/>
                </a:solidFill>
                <a:latin typeface="Calibri"/>
                <a:ea typeface="Calibri"/>
                <a:cs typeface="Calibri"/>
                <a:sym typeface="Calibri"/>
              </a:rPr>
              <a:t>Only one ovule, small, tiny embryo endospermic seed. </a:t>
            </a:r>
            <a:r>
              <a:rPr b="0" i="0" lang="en-US" sz="1600" u="none">
                <a:solidFill>
                  <a:srgbClr val="00AF50"/>
                </a:solidFill>
                <a:latin typeface="Calibri"/>
                <a:ea typeface="Calibri"/>
                <a:cs typeface="Calibri"/>
                <a:sym typeface="Calibri"/>
              </a:rPr>
              <a:t> 4 Families or Natural orders</a:t>
            </a:r>
            <a:endParaRPr b="0" i="0" sz="1600" u="none">
              <a:solidFill>
                <a:schemeClr val="dk1"/>
              </a:solidFill>
              <a:latin typeface="Calibri"/>
              <a:ea typeface="Calibri"/>
              <a:cs typeface="Calibri"/>
              <a:sym typeface="Calibri"/>
            </a:endParaRPr>
          </a:p>
          <a:p>
            <a:pPr indent="-101600" lvl="0" marL="12700" marR="0" rtl="0" algn="l">
              <a:lnSpc>
                <a:spcPct val="100000"/>
              </a:lnSpc>
              <a:spcBef>
                <a:spcPts val="900"/>
              </a:spcBef>
              <a:spcAft>
                <a:spcPts val="0"/>
              </a:spcAft>
              <a:buClr>
                <a:schemeClr val="dk1"/>
              </a:buClr>
              <a:buSzPts val="1600"/>
              <a:buFont typeface="Calibri"/>
              <a:buAutoNum type="alphaUcPeriod" startAt="4"/>
            </a:pPr>
            <a:r>
              <a:rPr b="1" i="0" lang="en-US" sz="1600" u="none">
                <a:solidFill>
                  <a:schemeClr val="dk1"/>
                </a:solidFill>
                <a:latin typeface="Calibri"/>
                <a:ea typeface="Calibri"/>
                <a:cs typeface="Calibri"/>
                <a:sym typeface="Calibri"/>
              </a:rPr>
              <a:t>Daphnales: </a:t>
            </a:r>
            <a:r>
              <a:rPr b="0" i="0" lang="en-US" sz="1600" u="none">
                <a:solidFill>
                  <a:schemeClr val="dk1"/>
                </a:solidFill>
                <a:latin typeface="Calibri"/>
                <a:ea typeface="Calibri"/>
                <a:cs typeface="Calibri"/>
                <a:sym typeface="Calibri"/>
              </a:rPr>
              <a:t>Only one carpel and single ovule.</a:t>
            </a:r>
            <a:endParaRPr/>
          </a:p>
          <a:p>
            <a:pPr indent="0" lvl="0" marL="12700" marR="0" rtl="0" algn="l">
              <a:lnSpc>
                <a:spcPct val="100000"/>
              </a:lnSpc>
              <a:spcBef>
                <a:spcPts val="90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5 Families or Natural orders</a:t>
            </a:r>
            <a:endParaRPr b="0" i="0" sz="1600" u="none">
              <a:solidFill>
                <a:schemeClr val="dk1"/>
              </a:solidFill>
              <a:latin typeface="Calibri"/>
              <a:ea typeface="Calibri"/>
              <a:cs typeface="Calibri"/>
              <a:sym typeface="Calibri"/>
            </a:endParaRPr>
          </a:p>
          <a:p>
            <a:pPr indent="-101600" lvl="0" marL="12700" marR="0" rtl="0" algn="l">
              <a:lnSpc>
                <a:spcPct val="150000"/>
              </a:lnSpc>
              <a:spcBef>
                <a:spcPts val="0"/>
              </a:spcBef>
              <a:spcAft>
                <a:spcPts val="0"/>
              </a:spcAft>
              <a:buClr>
                <a:schemeClr val="dk1"/>
              </a:buClr>
              <a:buSzPts val="1600"/>
              <a:buFont typeface="Calibri"/>
              <a:buAutoNum type="alphaUcPeriod" startAt="6"/>
            </a:pPr>
            <a:r>
              <a:rPr b="1" i="0" lang="en-US" sz="1600" u="none">
                <a:solidFill>
                  <a:schemeClr val="dk1"/>
                </a:solidFill>
                <a:latin typeface="Calibri"/>
                <a:ea typeface="Calibri"/>
                <a:cs typeface="Calibri"/>
                <a:sym typeface="Calibri"/>
              </a:rPr>
              <a:t>Achlamydosporae: </a:t>
            </a:r>
            <a:r>
              <a:rPr b="0" i="0" lang="en-US" sz="1600" u="none">
                <a:solidFill>
                  <a:schemeClr val="dk1"/>
                </a:solidFill>
                <a:latin typeface="Calibri"/>
                <a:ea typeface="Calibri"/>
                <a:cs typeface="Calibri"/>
                <a:sym typeface="Calibri"/>
              </a:rPr>
              <a:t>Ovary inferior, 1 to 3 ovules - unilocular. </a:t>
            </a:r>
            <a:r>
              <a:rPr b="0" i="0" lang="en-US" sz="1600" u="none">
                <a:solidFill>
                  <a:srgbClr val="00AF50"/>
                </a:solidFill>
                <a:latin typeface="Calibri"/>
                <a:ea typeface="Calibri"/>
                <a:cs typeface="Calibri"/>
                <a:sym typeface="Calibri"/>
              </a:rPr>
              <a:t> 3 Families or Natural orders</a:t>
            </a:r>
            <a:endParaRPr b="0" i="0" sz="1600" u="none">
              <a:solidFill>
                <a:schemeClr val="dk1"/>
              </a:solidFill>
              <a:latin typeface="Calibri"/>
              <a:ea typeface="Calibri"/>
              <a:cs typeface="Calibri"/>
              <a:sym typeface="Calibri"/>
            </a:endParaRPr>
          </a:p>
          <a:p>
            <a:pPr indent="-101600" lvl="0" marL="12700" marR="0" rtl="0" algn="l">
              <a:lnSpc>
                <a:spcPct val="100000"/>
              </a:lnSpc>
              <a:spcBef>
                <a:spcPts val="900"/>
              </a:spcBef>
              <a:spcAft>
                <a:spcPts val="0"/>
              </a:spcAft>
              <a:buClr>
                <a:schemeClr val="dk1"/>
              </a:buClr>
              <a:buSzPts val="1600"/>
              <a:buFont typeface="Calibri"/>
              <a:buAutoNum type="alphaUcPeriod" startAt="6"/>
            </a:pPr>
            <a:r>
              <a:rPr b="1" i="0" lang="en-US" sz="1600" u="none">
                <a:solidFill>
                  <a:schemeClr val="dk1"/>
                </a:solidFill>
                <a:latin typeface="Calibri"/>
                <a:ea typeface="Calibri"/>
                <a:cs typeface="Calibri"/>
                <a:sym typeface="Calibri"/>
              </a:rPr>
              <a:t>Unisexuales: </a:t>
            </a:r>
            <a:r>
              <a:rPr b="0" i="0" lang="en-US" sz="1600" u="none">
                <a:solidFill>
                  <a:schemeClr val="dk1"/>
                </a:solidFill>
                <a:latin typeface="Calibri"/>
                <a:ea typeface="Calibri"/>
                <a:cs typeface="Calibri"/>
                <a:sym typeface="Calibri"/>
              </a:rPr>
              <a:t>Flower unisexual, perianth usually absent.</a:t>
            </a:r>
            <a:endParaRPr/>
          </a:p>
          <a:p>
            <a:pPr indent="0" lvl="0" marL="12700" marR="0" rtl="0" algn="l">
              <a:lnSpc>
                <a:spcPct val="100000"/>
              </a:lnSpc>
              <a:spcBef>
                <a:spcPts val="90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9 Families or Natural orders</a:t>
            </a:r>
            <a:endParaRPr b="0" i="0" sz="1600" u="none">
              <a:solidFill>
                <a:schemeClr val="dk1"/>
              </a:solidFill>
              <a:latin typeface="Calibri"/>
              <a:ea typeface="Calibri"/>
              <a:cs typeface="Calibri"/>
              <a:sym typeface="Calibri"/>
            </a:endParaRPr>
          </a:p>
          <a:p>
            <a:pPr indent="-101600" lvl="0" marL="12700" marR="0" rtl="0" algn="l">
              <a:lnSpc>
                <a:spcPct val="150000"/>
              </a:lnSpc>
              <a:spcBef>
                <a:spcPts val="0"/>
              </a:spcBef>
              <a:spcAft>
                <a:spcPts val="0"/>
              </a:spcAft>
              <a:buClr>
                <a:schemeClr val="dk1"/>
              </a:buClr>
              <a:buSzPts val="1600"/>
              <a:buFont typeface="Calibri"/>
              <a:buAutoNum type="alphaUcPeriod" startAt="8"/>
            </a:pPr>
            <a:r>
              <a:rPr b="1" i="0" lang="en-US" sz="1600" u="none">
                <a:solidFill>
                  <a:schemeClr val="dk1"/>
                </a:solidFill>
                <a:latin typeface="Calibri"/>
                <a:ea typeface="Calibri"/>
                <a:cs typeface="Calibri"/>
                <a:sym typeface="Calibri"/>
              </a:rPr>
              <a:t>Ordines Anomali</a:t>
            </a:r>
            <a:r>
              <a:rPr b="0" i="0" lang="en-US" sz="1600" u="none">
                <a:solidFill>
                  <a:schemeClr val="dk1"/>
                </a:solidFill>
                <a:latin typeface="Calibri"/>
                <a:ea typeface="Calibri"/>
                <a:cs typeface="Calibri"/>
                <a:sym typeface="Calibri"/>
              </a:rPr>
              <a:t>: (Anomolous families) Plants with uncertain systematic position but closer to  unisexuales.</a:t>
            </a:r>
            <a:endParaRPr/>
          </a:p>
          <a:p>
            <a:pPr indent="0" lvl="0" marL="12700" marR="0" rtl="0" algn="l">
              <a:lnSpc>
                <a:spcPct val="100000"/>
              </a:lnSpc>
              <a:spcBef>
                <a:spcPts val="90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9 Families or Natural orders</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16" name="Shape 316"/>
        <p:cNvGrpSpPr/>
        <p:nvPr/>
      </p:nvGrpSpPr>
      <p:grpSpPr>
        <a:xfrm>
          <a:off x="0" y="0"/>
          <a:ext cx="0" cy="0"/>
          <a:chOff x="0" y="0"/>
          <a:chExt cx="0" cy="0"/>
        </a:xfrm>
      </p:grpSpPr>
      <p:sp>
        <p:nvSpPr>
          <p:cNvPr id="317" name="Google Shape;317;p40"/>
          <p:cNvSpPr txBox="1"/>
          <p:nvPr/>
        </p:nvSpPr>
        <p:spPr>
          <a:xfrm>
            <a:off x="914400" y="762000"/>
            <a:ext cx="3429000" cy="54864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18" name="Google Shape;318;p40"/>
          <p:cNvSpPr txBox="1"/>
          <p:nvPr/>
        </p:nvSpPr>
        <p:spPr>
          <a:xfrm>
            <a:off x="4621212" y="762000"/>
            <a:ext cx="3513137" cy="51816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19" name="Google Shape;319;p40"/>
          <p:cNvSpPr txBox="1"/>
          <p:nvPr/>
        </p:nvSpPr>
        <p:spPr>
          <a:xfrm>
            <a:off x="3067050" y="6256337"/>
            <a:ext cx="2371725"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200 genera, 3200 species</a:t>
            </a:r>
            <a:endParaRPr/>
          </a:p>
        </p:txBody>
      </p:sp>
      <p:sp>
        <p:nvSpPr>
          <p:cNvPr id="320" name="Google Shape;320;p40"/>
          <p:cNvSpPr txBox="1"/>
          <p:nvPr/>
        </p:nvSpPr>
        <p:spPr>
          <a:xfrm>
            <a:off x="722312" y="17462"/>
            <a:ext cx="1030287"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Lamiaceae</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4" name="Shape 324"/>
        <p:cNvGrpSpPr/>
        <p:nvPr/>
      </p:nvGrpSpPr>
      <p:grpSpPr>
        <a:xfrm>
          <a:off x="0" y="0"/>
          <a:ext cx="0" cy="0"/>
          <a:chOff x="0" y="0"/>
          <a:chExt cx="0" cy="0"/>
        </a:xfrm>
      </p:grpSpPr>
      <p:sp>
        <p:nvSpPr>
          <p:cNvPr id="325" name="Google Shape;325;p41"/>
          <p:cNvSpPr txBox="1"/>
          <p:nvPr/>
        </p:nvSpPr>
        <p:spPr>
          <a:xfrm>
            <a:off x="1219200" y="533400"/>
            <a:ext cx="7162800" cy="53340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29" name="Shape 329"/>
        <p:cNvGrpSpPr/>
        <p:nvPr/>
      </p:nvGrpSpPr>
      <p:grpSpPr>
        <a:xfrm>
          <a:off x="0" y="0"/>
          <a:ext cx="0" cy="0"/>
          <a:chOff x="0" y="0"/>
          <a:chExt cx="0" cy="0"/>
        </a:xfrm>
      </p:grpSpPr>
      <p:sp>
        <p:nvSpPr>
          <p:cNvPr id="330" name="Google Shape;330;p42"/>
          <p:cNvSpPr txBox="1"/>
          <p:nvPr/>
        </p:nvSpPr>
        <p:spPr>
          <a:xfrm>
            <a:off x="866775" y="466725"/>
            <a:ext cx="5962650" cy="548005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31" name="Google Shape;331;p42"/>
          <p:cNvSpPr txBox="1"/>
          <p:nvPr/>
        </p:nvSpPr>
        <p:spPr>
          <a:xfrm>
            <a:off x="7162800" y="1066800"/>
            <a:ext cx="1143000" cy="46355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35" name="Shape 335"/>
        <p:cNvGrpSpPr/>
        <p:nvPr/>
      </p:nvGrpSpPr>
      <p:grpSpPr>
        <a:xfrm>
          <a:off x="0" y="0"/>
          <a:ext cx="0" cy="0"/>
          <a:chOff x="0" y="0"/>
          <a:chExt cx="0" cy="0"/>
        </a:xfrm>
      </p:grpSpPr>
      <p:sp>
        <p:nvSpPr>
          <p:cNvPr id="336" name="Google Shape;336;p43"/>
          <p:cNvSpPr txBox="1"/>
          <p:nvPr/>
        </p:nvSpPr>
        <p:spPr>
          <a:xfrm>
            <a:off x="79375" y="17462"/>
            <a:ext cx="8455025" cy="4691062"/>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Economic importance</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Medicininal : leaves and flowering tops of </a:t>
            </a:r>
            <a:r>
              <a:rPr b="0" i="1" lang="en-US" sz="1800" u="none">
                <a:solidFill>
                  <a:schemeClr val="dk1"/>
                </a:solidFill>
                <a:latin typeface="Calibri"/>
                <a:ea typeface="Calibri"/>
                <a:cs typeface="Calibri"/>
                <a:sym typeface="Calibri"/>
              </a:rPr>
              <a:t>Rosemarinus offiicinalis </a:t>
            </a:r>
            <a:r>
              <a:rPr b="0" i="0" lang="en-US" sz="1800" u="none">
                <a:solidFill>
                  <a:schemeClr val="dk1"/>
                </a:solidFill>
                <a:latin typeface="Calibri"/>
                <a:ea typeface="Calibri"/>
                <a:cs typeface="Calibri"/>
                <a:sym typeface="Calibri"/>
              </a:rPr>
              <a:t>yields oil of rosemary,</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used in perfumery and medicine. It also ha antibacterial property</a:t>
            </a:r>
            <a:endParaRPr/>
          </a:p>
          <a:p>
            <a:pPr indent="0" lvl="0" marL="12700" marR="0" rtl="0" algn="l">
              <a:lnSpc>
                <a:spcPct val="100000"/>
              </a:lnSpc>
              <a:spcBef>
                <a:spcPts val="0"/>
              </a:spcBef>
              <a:spcAft>
                <a:spcPts val="0"/>
              </a:spcAft>
              <a:buClr>
                <a:schemeClr val="dk1"/>
              </a:buClr>
              <a:buSzPts val="1800"/>
              <a:buFont typeface="Calibri"/>
              <a:buNone/>
            </a:pPr>
            <a:r>
              <a:rPr b="0" i="1" lang="en-US" sz="1800" u="none">
                <a:solidFill>
                  <a:schemeClr val="dk1"/>
                </a:solidFill>
                <a:latin typeface="Calibri"/>
                <a:ea typeface="Calibri"/>
                <a:cs typeface="Calibri"/>
                <a:sym typeface="Calibri"/>
              </a:rPr>
              <a:t>Mentha piperata </a:t>
            </a:r>
            <a:r>
              <a:rPr b="0" i="0" lang="en-US" sz="1800" u="none">
                <a:solidFill>
                  <a:schemeClr val="dk1"/>
                </a:solidFill>
                <a:latin typeface="Calibri"/>
                <a:ea typeface="Calibri"/>
                <a:cs typeface="Calibri"/>
                <a:sym typeface="Calibri"/>
              </a:rPr>
              <a:t>is the source of peppermint oil used in pharmacy, confectionery and for  flavouring.</a:t>
            </a:r>
            <a:endParaRPr/>
          </a:p>
          <a:p>
            <a:pPr indent="0" lvl="0" marL="12700" marR="0" rtl="0" algn="l">
              <a:lnSpc>
                <a:spcPct val="100000"/>
              </a:lnSpc>
              <a:spcBef>
                <a:spcPts val="0"/>
              </a:spcBef>
              <a:spcAft>
                <a:spcPts val="0"/>
              </a:spcAft>
              <a:buClr>
                <a:schemeClr val="dk1"/>
              </a:buClr>
              <a:buSzPts val="1800"/>
              <a:buFont typeface="Calibri"/>
              <a:buNone/>
            </a:pPr>
            <a:r>
              <a:rPr b="0" i="1" lang="en-US" sz="1800" u="none">
                <a:solidFill>
                  <a:schemeClr val="dk1"/>
                </a:solidFill>
                <a:latin typeface="Calibri"/>
                <a:ea typeface="Calibri"/>
                <a:cs typeface="Calibri"/>
                <a:sym typeface="Calibri"/>
              </a:rPr>
              <a:t>Ocimum sanctum </a:t>
            </a:r>
            <a:r>
              <a:rPr b="0" i="0" lang="en-US" sz="1800" u="none">
                <a:solidFill>
                  <a:schemeClr val="dk1"/>
                </a:solidFill>
                <a:latin typeface="Calibri"/>
                <a:ea typeface="Calibri"/>
                <a:cs typeface="Calibri"/>
                <a:sym typeface="Calibri"/>
              </a:rPr>
              <a:t>yields essential oil which is used in medicine and perfumery.</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Ornamental: </a:t>
            </a:r>
            <a:r>
              <a:rPr b="0" i="1" lang="en-US" sz="1800" u="none">
                <a:solidFill>
                  <a:schemeClr val="dk1"/>
                </a:solidFill>
                <a:latin typeface="Calibri"/>
                <a:ea typeface="Calibri"/>
                <a:cs typeface="Calibri"/>
                <a:sym typeface="Calibri"/>
              </a:rPr>
              <a:t>S. Splendens, Coleus sp Meriandra bengalensis </a:t>
            </a:r>
            <a:r>
              <a:rPr b="0" i="0" lang="en-US" sz="1800" u="none">
                <a:solidFill>
                  <a:schemeClr val="dk1"/>
                </a:solidFill>
                <a:latin typeface="Calibri"/>
                <a:ea typeface="Calibri"/>
                <a:cs typeface="Calibri"/>
                <a:sym typeface="Calibri"/>
              </a:rPr>
              <a:t>etc are grown as ornamental  plants.</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Edible: </a:t>
            </a:r>
            <a:r>
              <a:rPr b="0" i="1" lang="en-US" sz="1800" u="none">
                <a:solidFill>
                  <a:schemeClr val="dk1"/>
                </a:solidFill>
                <a:latin typeface="Calibri"/>
                <a:ea typeface="Calibri"/>
                <a:cs typeface="Calibri"/>
                <a:sym typeface="Calibri"/>
              </a:rPr>
              <a:t>Mentha piperata</a:t>
            </a:r>
            <a:endParaRPr b="0" i="0" sz="1800" u="none">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Affinity and systematic position</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The family is closely related to Verbenaceae and Boraginaceae</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Class – Dicotyledonae  Sub-Class Gamopetalae  Series-Bicarpellatae  Order- Lamiales</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Family- Labiatae/Lamiaceae</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40" name="Shape 340"/>
        <p:cNvGrpSpPr/>
        <p:nvPr/>
      </p:nvGrpSpPr>
      <p:grpSpPr>
        <a:xfrm>
          <a:off x="0" y="0"/>
          <a:ext cx="0" cy="0"/>
          <a:chOff x="0" y="0"/>
          <a:chExt cx="0" cy="0"/>
        </a:xfrm>
      </p:grpSpPr>
      <p:sp>
        <p:nvSpPr>
          <p:cNvPr id="341" name="Google Shape;341;p44"/>
          <p:cNvSpPr txBox="1"/>
          <p:nvPr/>
        </p:nvSpPr>
        <p:spPr>
          <a:xfrm>
            <a:off x="6305550" y="2590800"/>
            <a:ext cx="2838450" cy="379095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42" name="Google Shape;342;p44"/>
          <p:cNvSpPr txBox="1"/>
          <p:nvPr/>
        </p:nvSpPr>
        <p:spPr>
          <a:xfrm>
            <a:off x="6858000" y="0"/>
            <a:ext cx="1847850" cy="246697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43" name="Google Shape;343;p44"/>
          <p:cNvSpPr txBox="1"/>
          <p:nvPr/>
        </p:nvSpPr>
        <p:spPr>
          <a:xfrm>
            <a:off x="571500" y="1643062"/>
            <a:ext cx="4984750" cy="37338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44" name="Google Shape;344;p44"/>
          <p:cNvSpPr txBox="1"/>
          <p:nvPr/>
        </p:nvSpPr>
        <p:spPr>
          <a:xfrm>
            <a:off x="1150937" y="517525"/>
            <a:ext cx="1206500"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Orchidaceae</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8" name="Shape 348"/>
        <p:cNvGrpSpPr/>
        <p:nvPr/>
      </p:nvGrpSpPr>
      <p:grpSpPr>
        <a:xfrm>
          <a:off x="0" y="0"/>
          <a:ext cx="0" cy="0"/>
          <a:chOff x="0" y="0"/>
          <a:chExt cx="0" cy="0"/>
        </a:xfrm>
      </p:grpSpPr>
      <p:sp>
        <p:nvSpPr>
          <p:cNvPr id="349" name="Google Shape;349;p45"/>
          <p:cNvSpPr txBox="1"/>
          <p:nvPr>
            <p:ph type="title"/>
          </p:nvPr>
        </p:nvSpPr>
        <p:spPr>
          <a:xfrm>
            <a:off x="2593975" y="12700"/>
            <a:ext cx="2933700" cy="392112"/>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750, genera, 18000 spp</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3" name="Shape 353"/>
        <p:cNvGrpSpPr/>
        <p:nvPr/>
      </p:nvGrpSpPr>
      <p:grpSpPr>
        <a:xfrm>
          <a:off x="0" y="0"/>
          <a:ext cx="0" cy="0"/>
          <a:chOff x="0" y="0"/>
          <a:chExt cx="0" cy="0"/>
        </a:xfrm>
      </p:grpSpPr>
      <p:sp>
        <p:nvSpPr>
          <p:cNvPr id="354" name="Google Shape;354;p46"/>
          <p:cNvSpPr txBox="1"/>
          <p:nvPr/>
        </p:nvSpPr>
        <p:spPr>
          <a:xfrm>
            <a:off x="696912" y="1208087"/>
            <a:ext cx="7540625" cy="39274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58" name="Shape 358"/>
        <p:cNvGrpSpPr/>
        <p:nvPr/>
      </p:nvGrpSpPr>
      <p:grpSpPr>
        <a:xfrm>
          <a:off x="0" y="0"/>
          <a:ext cx="0" cy="0"/>
          <a:chOff x="0" y="0"/>
          <a:chExt cx="0" cy="0"/>
        </a:xfrm>
      </p:grpSpPr>
      <p:sp>
        <p:nvSpPr>
          <p:cNvPr id="359" name="Google Shape;359;p47"/>
          <p:cNvSpPr txBox="1"/>
          <p:nvPr/>
        </p:nvSpPr>
        <p:spPr>
          <a:xfrm>
            <a:off x="2438400" y="1905000"/>
            <a:ext cx="6567487" cy="457835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60" name="Google Shape;360;p47"/>
          <p:cNvSpPr txBox="1"/>
          <p:nvPr/>
        </p:nvSpPr>
        <p:spPr>
          <a:xfrm>
            <a:off x="228600" y="0"/>
            <a:ext cx="3429000" cy="340677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61" name="Google Shape;361;p47"/>
          <p:cNvSpPr txBox="1"/>
          <p:nvPr/>
        </p:nvSpPr>
        <p:spPr>
          <a:xfrm>
            <a:off x="4191000" y="0"/>
            <a:ext cx="2895600" cy="217170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65" name="Shape 365"/>
        <p:cNvGrpSpPr/>
        <p:nvPr/>
      </p:nvGrpSpPr>
      <p:grpSpPr>
        <a:xfrm>
          <a:off x="0" y="0"/>
          <a:ext cx="0" cy="0"/>
          <a:chOff x="0" y="0"/>
          <a:chExt cx="0" cy="0"/>
        </a:xfrm>
      </p:grpSpPr>
      <p:sp>
        <p:nvSpPr>
          <p:cNvPr id="366" name="Google Shape;366;p48"/>
          <p:cNvSpPr txBox="1"/>
          <p:nvPr/>
        </p:nvSpPr>
        <p:spPr>
          <a:xfrm>
            <a:off x="384175" y="246062"/>
            <a:ext cx="8313737" cy="66119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Economic importance</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Medicininal : </a:t>
            </a:r>
            <a:r>
              <a:rPr b="0" i="1" lang="en-US" sz="1800" u="none">
                <a:solidFill>
                  <a:schemeClr val="dk1"/>
                </a:solidFill>
                <a:latin typeface="Calibri"/>
                <a:ea typeface="Calibri"/>
                <a:cs typeface="Calibri"/>
                <a:sym typeface="Calibri"/>
              </a:rPr>
              <a:t>Vanda roxburghii </a:t>
            </a:r>
            <a:r>
              <a:rPr b="0" i="0" lang="en-US" sz="1800" u="none">
                <a:solidFill>
                  <a:schemeClr val="dk1"/>
                </a:solidFill>
                <a:latin typeface="Calibri"/>
                <a:ea typeface="Calibri"/>
                <a:cs typeface="Calibri"/>
                <a:sym typeface="Calibri"/>
              </a:rPr>
              <a:t>– roots are used for rheumatism and scorpion sting</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Ornamental: </a:t>
            </a:r>
            <a:r>
              <a:rPr b="0" i="1" lang="en-US" sz="1800" u="none">
                <a:solidFill>
                  <a:schemeClr val="dk1"/>
                </a:solidFill>
                <a:latin typeface="Calibri"/>
                <a:ea typeface="Calibri"/>
                <a:cs typeface="Calibri"/>
                <a:sym typeface="Calibri"/>
              </a:rPr>
              <a:t>Dendrobium s</a:t>
            </a:r>
            <a:r>
              <a:rPr b="0" i="0" lang="en-US" sz="1800" u="none">
                <a:solidFill>
                  <a:schemeClr val="dk1"/>
                </a:solidFill>
                <a:latin typeface="Calibri"/>
                <a:ea typeface="Calibri"/>
                <a:cs typeface="Calibri"/>
                <a:sym typeface="Calibri"/>
              </a:rPr>
              <a:t>pp, </a:t>
            </a:r>
            <a:r>
              <a:rPr b="0" i="1" lang="en-US" sz="1800" u="none">
                <a:solidFill>
                  <a:schemeClr val="dk1"/>
                </a:solidFill>
                <a:latin typeface="Calibri"/>
                <a:ea typeface="Calibri"/>
                <a:cs typeface="Calibri"/>
                <a:sym typeface="Calibri"/>
              </a:rPr>
              <a:t>Cymbidium </a:t>
            </a:r>
            <a:r>
              <a:rPr b="0" i="0" lang="en-US" sz="1800" u="none">
                <a:solidFill>
                  <a:schemeClr val="dk1"/>
                </a:solidFill>
                <a:latin typeface="Calibri"/>
                <a:ea typeface="Calibri"/>
                <a:cs typeface="Calibri"/>
                <a:sym typeface="Calibri"/>
              </a:rPr>
              <a:t>spp etc</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Edible: </a:t>
            </a:r>
            <a:r>
              <a:rPr b="0" i="1" lang="en-US" sz="1800" u="none">
                <a:solidFill>
                  <a:schemeClr val="dk1"/>
                </a:solidFill>
                <a:latin typeface="Calibri"/>
                <a:ea typeface="Calibri"/>
                <a:cs typeface="Calibri"/>
                <a:sym typeface="Calibri"/>
              </a:rPr>
              <a:t>Vanila planifolia</a:t>
            </a:r>
            <a:r>
              <a:rPr b="0" i="0" lang="en-US" sz="1800" u="none">
                <a:solidFill>
                  <a:schemeClr val="dk1"/>
                </a:solidFill>
                <a:latin typeface="Calibri"/>
                <a:ea typeface="Calibri"/>
                <a:cs typeface="Calibri"/>
                <a:sym typeface="Calibri"/>
              </a:rPr>
              <a:t>, - dried pulpy fruits yield vanilla – a scent for flavouring  chocolate and confectionary.</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A blue dye is obtained from the leaves of </a:t>
            </a:r>
            <a:r>
              <a:rPr b="0" i="1" lang="en-US" sz="1800" u="none">
                <a:solidFill>
                  <a:schemeClr val="dk1"/>
                </a:solidFill>
                <a:latin typeface="Calibri"/>
                <a:ea typeface="Calibri"/>
                <a:cs typeface="Calibri"/>
                <a:sym typeface="Calibri"/>
              </a:rPr>
              <a:t>Calanthe veratriflora</a:t>
            </a:r>
            <a:r>
              <a:rPr b="0" i="0" lang="en-US" sz="1800" u="none">
                <a:solidFill>
                  <a:schemeClr val="dk1"/>
                </a:solidFill>
                <a:latin typeface="Calibri"/>
                <a:ea typeface="Calibri"/>
                <a:cs typeface="Calibri"/>
                <a:sym typeface="Calibri"/>
              </a:rPr>
              <a:t>.</a:t>
            </a:r>
            <a:endParaRPr/>
          </a:p>
          <a:p>
            <a:pPr indent="0" lvl="0" marL="12700" marR="0" rtl="0" algn="l">
              <a:lnSpc>
                <a:spcPct val="100000"/>
              </a:lnSpc>
              <a:spcBef>
                <a:spcPts val="0"/>
              </a:spcBef>
              <a:spcAft>
                <a:spcPts val="0"/>
              </a:spcAft>
              <a:buClr>
                <a:schemeClr val="dk1"/>
              </a:buClr>
              <a:buSzPts val="1800"/>
              <a:buFont typeface="Arial"/>
              <a:buNone/>
            </a:pPr>
            <a:r>
              <a:t/>
            </a:r>
            <a:endParaRPr b="0" i="0" sz="1800" u="non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Affinity and systematic position</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The family is closely related to Musaceae, Zingiberaceae and Liliaceae</a:t>
            </a:r>
            <a:endParaRPr/>
          </a:p>
          <a:p>
            <a:pPr indent="0" lvl="0" marL="1270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Class – Monocotyledonae  Series- Microspermae  Family- Orchidaceae</a:t>
            </a:r>
            <a:endParaRPr/>
          </a:p>
          <a:p>
            <a:pPr indent="0" lvl="0" marL="1270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The most advanced family among monocots</a:t>
            </a:r>
            <a:endParaRPr/>
          </a:p>
          <a:p>
            <a:pPr indent="-342900" lvl="1" marL="73660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Zygomorphic with modifications – labellum, for insect pollination</a:t>
            </a:r>
            <a:endParaRPr/>
          </a:p>
          <a:p>
            <a:pPr indent="-342900" lvl="1" marL="73660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Epiphytic habit</a:t>
            </a:r>
            <a:endParaRPr/>
          </a:p>
          <a:p>
            <a:pPr indent="-342900" lvl="1" marL="73660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Aerial roots</a:t>
            </a:r>
            <a:endParaRPr/>
          </a:p>
          <a:p>
            <a:pPr indent="-342900" lvl="1" marL="73660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Pseudobulbs</a:t>
            </a:r>
            <a:endParaRPr/>
          </a:p>
          <a:p>
            <a:pPr indent="-342900" lvl="1" marL="73660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Epigyny</a:t>
            </a:r>
            <a:endParaRPr/>
          </a:p>
          <a:p>
            <a:pPr indent="-342900" lvl="1" marL="73660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Gynostegium</a:t>
            </a:r>
            <a:endParaRPr/>
          </a:p>
          <a:p>
            <a:pPr indent="-342900" lvl="1" marL="73660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Rostellum ensures cross pollination</a:t>
            </a:r>
            <a:endParaRPr/>
          </a:p>
          <a:p>
            <a:pPr indent="-342900" lvl="1" marL="736600" marR="0" rtl="0" algn="l">
              <a:lnSpc>
                <a:spcPct val="100000"/>
              </a:lnSpc>
              <a:spcBef>
                <a:spcPts val="0"/>
              </a:spcBef>
              <a:spcAft>
                <a:spcPts val="0"/>
              </a:spcAft>
              <a:buClr>
                <a:schemeClr val="dk1"/>
              </a:buClr>
              <a:buSzPts val="1800"/>
              <a:buFont typeface="Calibri"/>
              <a:buAutoNum type="arabicPeriod"/>
            </a:pPr>
            <a:r>
              <a:rPr b="0" i="0" lang="en-US" sz="1800" u="none" cap="none" strike="noStrike">
                <a:solidFill>
                  <a:schemeClr val="dk1"/>
                </a:solidFill>
                <a:latin typeface="Calibri"/>
                <a:ea typeface="Calibri"/>
                <a:cs typeface="Calibri"/>
                <a:sym typeface="Calibri"/>
              </a:rPr>
              <a:t>Pollination mechanism has reached the highest specialisation in the development</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of pollinia.</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70" name="Shape 370"/>
        <p:cNvGrpSpPr/>
        <p:nvPr/>
      </p:nvGrpSpPr>
      <p:grpSpPr>
        <a:xfrm>
          <a:off x="0" y="0"/>
          <a:ext cx="0" cy="0"/>
          <a:chOff x="0" y="0"/>
          <a:chExt cx="0" cy="0"/>
        </a:xfrm>
      </p:grpSpPr>
      <p:sp>
        <p:nvSpPr>
          <p:cNvPr id="371" name="Google Shape;371;p49"/>
          <p:cNvSpPr txBox="1"/>
          <p:nvPr>
            <p:ph type="title"/>
          </p:nvPr>
        </p:nvSpPr>
        <p:spPr>
          <a:xfrm>
            <a:off x="2593975" y="12700"/>
            <a:ext cx="2781300" cy="392112"/>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Clr>
                <a:schemeClr val="dk1"/>
              </a:buClr>
              <a:buSzPts val="2400"/>
              <a:buFont typeface="Calibri"/>
              <a:buNone/>
            </a:pPr>
            <a:r>
              <a:rPr b="1" i="0" lang="en-US" sz="2400" u="none">
                <a:solidFill>
                  <a:schemeClr val="dk1"/>
                </a:solidFill>
                <a:latin typeface="Calibri"/>
                <a:ea typeface="Calibri"/>
                <a:cs typeface="Calibri"/>
                <a:sym typeface="Calibri"/>
              </a:rPr>
              <a:t>650, genera, 9000 spp</a:t>
            </a:r>
            <a:endParaRPr/>
          </a:p>
        </p:txBody>
      </p:sp>
      <p:sp>
        <p:nvSpPr>
          <p:cNvPr id="372" name="Google Shape;372;p49"/>
          <p:cNvSpPr txBox="1"/>
          <p:nvPr/>
        </p:nvSpPr>
        <p:spPr>
          <a:xfrm>
            <a:off x="0" y="685800"/>
            <a:ext cx="3390900" cy="25431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3" name="Google Shape;373;p49"/>
          <p:cNvSpPr txBox="1"/>
          <p:nvPr/>
        </p:nvSpPr>
        <p:spPr>
          <a:xfrm>
            <a:off x="3505200" y="685800"/>
            <a:ext cx="1905000" cy="25527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4" name="Google Shape;374;p49"/>
          <p:cNvSpPr txBox="1"/>
          <p:nvPr/>
        </p:nvSpPr>
        <p:spPr>
          <a:xfrm>
            <a:off x="3733800" y="3886200"/>
            <a:ext cx="2619375" cy="174307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5" name="Google Shape;375;p49"/>
          <p:cNvSpPr txBox="1"/>
          <p:nvPr/>
        </p:nvSpPr>
        <p:spPr>
          <a:xfrm>
            <a:off x="0" y="3505200"/>
            <a:ext cx="3603625" cy="263842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6" name="Google Shape;376;p49"/>
          <p:cNvSpPr txBox="1"/>
          <p:nvPr/>
        </p:nvSpPr>
        <p:spPr>
          <a:xfrm>
            <a:off x="6477000" y="0"/>
            <a:ext cx="2667000" cy="588645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77" name="Google Shape;377;p49"/>
          <p:cNvSpPr txBox="1"/>
          <p:nvPr/>
        </p:nvSpPr>
        <p:spPr>
          <a:xfrm>
            <a:off x="79375" y="17462"/>
            <a:ext cx="823912"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poaceae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75" name="Shape 75"/>
        <p:cNvGrpSpPr/>
        <p:nvPr/>
      </p:nvGrpSpPr>
      <p:grpSpPr>
        <a:xfrm>
          <a:off x="0" y="0"/>
          <a:ext cx="0" cy="0"/>
          <a:chOff x="0" y="0"/>
          <a:chExt cx="0" cy="0"/>
        </a:xfrm>
      </p:grpSpPr>
      <p:sp>
        <p:nvSpPr>
          <p:cNvPr id="76" name="Google Shape;76;p5"/>
          <p:cNvSpPr txBox="1"/>
          <p:nvPr/>
        </p:nvSpPr>
        <p:spPr>
          <a:xfrm>
            <a:off x="307975" y="288925"/>
            <a:ext cx="8018462" cy="221932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chemeClr val="dk1"/>
              </a:buClr>
              <a:buSzPts val="1600"/>
              <a:buFont typeface="Calibri"/>
              <a:buNone/>
            </a:pPr>
            <a:r>
              <a:rPr b="1" i="0" lang="en-US" sz="1600" u="sng">
                <a:solidFill>
                  <a:schemeClr val="dk1"/>
                </a:solidFill>
                <a:latin typeface="Calibri"/>
                <a:ea typeface="Calibri"/>
                <a:cs typeface="Calibri"/>
                <a:sym typeface="Calibri"/>
              </a:rPr>
              <a:t>Class - Gymonspermae</a:t>
            </a:r>
            <a:endParaRPr b="0" i="0" sz="1600" u="none">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Clr>
                <a:schemeClr val="dk1"/>
              </a:buClr>
              <a:buSzPts val="1600"/>
              <a:buFont typeface="Calibri"/>
              <a:buNone/>
            </a:pPr>
            <a:r>
              <a:t/>
            </a:r>
            <a:endParaRPr b="0" i="0" sz="1600" u="non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3 Families or Natural Orders: (Gnetaceae , Coni ferae, and Cycadaceae)</a:t>
            </a:r>
            <a:endParaRPr b="0" i="0" sz="1600" u="none">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Clr>
                <a:schemeClr val="dk1"/>
              </a:buClr>
              <a:buSzPts val="1600"/>
              <a:buFont typeface="Calibri"/>
              <a:buNone/>
            </a:pPr>
            <a:r>
              <a:t/>
            </a:r>
            <a:endParaRPr b="0" i="0" sz="1600" u="non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chemeClr val="dk1"/>
              </a:buClr>
              <a:buSzPts val="1600"/>
              <a:buFont typeface="Calibri"/>
              <a:buNone/>
            </a:pPr>
            <a:r>
              <a:rPr b="1" i="0" lang="en-US" sz="1600" u="sng">
                <a:solidFill>
                  <a:schemeClr val="dk1"/>
                </a:solidFill>
                <a:latin typeface="Calibri"/>
                <a:ea typeface="Calibri"/>
                <a:cs typeface="Calibri"/>
                <a:sym typeface="Calibri"/>
              </a:rPr>
              <a:t>Class -Monocotyledonae</a:t>
            </a:r>
            <a:r>
              <a:rPr b="1" i="0" lang="en-US" sz="1600" u="none">
                <a:solidFill>
                  <a:schemeClr val="dk1"/>
                </a:solidFill>
                <a:latin typeface="Calibri"/>
                <a:ea typeface="Calibri"/>
                <a:cs typeface="Calibri"/>
                <a:sym typeface="Calibri"/>
              </a:rPr>
              <a:t> - </a:t>
            </a:r>
            <a:r>
              <a:rPr b="0" i="0" lang="en-US" sz="1600" u="none">
                <a:solidFill>
                  <a:schemeClr val="dk1"/>
                </a:solidFill>
                <a:latin typeface="Calibri"/>
                <a:ea typeface="Calibri"/>
                <a:cs typeface="Calibri"/>
                <a:sym typeface="Calibri"/>
              </a:rPr>
              <a:t>One cotyledon, closed vascular bundles, parallel venation, trimerous  flowers</a:t>
            </a:r>
            <a:endParaRPr/>
          </a:p>
          <a:p>
            <a:pPr indent="-101600" lvl="0" marL="12700" marR="0" rtl="0" algn="l">
              <a:lnSpc>
                <a:spcPct val="100000"/>
              </a:lnSpc>
              <a:spcBef>
                <a:spcPts val="0"/>
              </a:spcBef>
              <a:spcAft>
                <a:spcPts val="0"/>
              </a:spcAft>
              <a:buClr>
                <a:schemeClr val="dk1"/>
              </a:buClr>
              <a:buSzPts val="1600"/>
              <a:buFont typeface="Calibri"/>
              <a:buAutoNum type="alphaUcPeriod"/>
            </a:pPr>
            <a:r>
              <a:rPr b="1" i="0" lang="en-US" sz="1600" u="none">
                <a:solidFill>
                  <a:schemeClr val="dk1"/>
                </a:solidFill>
                <a:latin typeface="Calibri"/>
                <a:ea typeface="Calibri"/>
                <a:cs typeface="Calibri"/>
                <a:sym typeface="Calibri"/>
              </a:rPr>
              <a:t>Series -</a:t>
            </a:r>
            <a:r>
              <a:rPr b="0" i="0" lang="en-US" sz="1600" u="none">
                <a:solidFill>
                  <a:schemeClr val="dk1"/>
                </a:solidFill>
                <a:latin typeface="Calibri"/>
                <a:ea typeface="Calibri"/>
                <a:cs typeface="Calibri"/>
                <a:sym typeface="Calibri"/>
              </a:rPr>
              <a:t>Microspermae - (The ovary is inferior; seeds are minute).</a:t>
            </a:r>
            <a:endParaRPr/>
          </a:p>
          <a:p>
            <a:pPr indent="0" lvl="0" marL="12700" marR="0" rtl="0" algn="l">
              <a:lnSpc>
                <a:spcPct val="100000"/>
              </a:lnSpc>
              <a:spcBef>
                <a:spcPts val="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3 Families or Natural orders - </a:t>
            </a:r>
            <a:r>
              <a:rPr b="0" i="0" lang="en-US" sz="1600" u="none">
                <a:solidFill>
                  <a:srgbClr val="FF0000"/>
                </a:solidFill>
                <a:latin typeface="Calibri"/>
                <a:ea typeface="Calibri"/>
                <a:cs typeface="Calibri"/>
                <a:sym typeface="Calibri"/>
              </a:rPr>
              <a:t>Or</a:t>
            </a:r>
            <a:endParaRPr b="0" i="0" sz="1600" u="none">
              <a:solidFill>
                <a:schemeClr val="dk1"/>
              </a:solidFill>
              <a:latin typeface="Calibri"/>
              <a:ea typeface="Calibri"/>
              <a:cs typeface="Calibri"/>
              <a:sym typeface="Calibri"/>
            </a:endParaRPr>
          </a:p>
          <a:p>
            <a:pPr indent="-101600" lvl="0" marL="12700" marR="0" rtl="0" algn="l">
              <a:lnSpc>
                <a:spcPct val="100000"/>
              </a:lnSpc>
              <a:spcBef>
                <a:spcPts val="0"/>
              </a:spcBef>
              <a:spcAft>
                <a:spcPts val="0"/>
              </a:spcAft>
              <a:buClr>
                <a:schemeClr val="dk1"/>
              </a:buClr>
              <a:buSzPts val="1600"/>
              <a:buFont typeface="Calibri"/>
              <a:buAutoNum type="alphaUcPeriod" startAt="2"/>
            </a:pPr>
            <a:r>
              <a:rPr b="1" i="0" lang="en-US" sz="1600" u="none">
                <a:solidFill>
                  <a:schemeClr val="dk1"/>
                </a:solidFill>
                <a:latin typeface="Calibri"/>
                <a:ea typeface="Calibri"/>
                <a:cs typeface="Calibri"/>
                <a:sym typeface="Calibri"/>
              </a:rPr>
              <a:t>Series - </a:t>
            </a:r>
            <a:r>
              <a:rPr b="0" i="0" lang="en-US" sz="1600" u="none">
                <a:solidFill>
                  <a:schemeClr val="dk1"/>
                </a:solidFill>
                <a:latin typeface="Calibri"/>
                <a:ea typeface="Calibri"/>
                <a:cs typeface="Calibri"/>
                <a:sym typeface="Calibri"/>
              </a:rPr>
              <a:t>Epigynae - (With very few exceptions, the ovary is inferior; seeds are large and with a</a:t>
            </a:r>
            <a:endParaRPr/>
          </a:p>
        </p:txBody>
      </p:sp>
      <p:sp>
        <p:nvSpPr>
          <p:cNvPr id="77" name="Google Shape;77;p5"/>
          <p:cNvSpPr txBox="1"/>
          <p:nvPr/>
        </p:nvSpPr>
        <p:spPr>
          <a:xfrm>
            <a:off x="307975" y="2482850"/>
            <a:ext cx="661987" cy="269875"/>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copious</a:t>
            </a:r>
            <a:endParaRPr/>
          </a:p>
        </p:txBody>
      </p:sp>
      <p:sp>
        <p:nvSpPr>
          <p:cNvPr id="78" name="Google Shape;78;p5"/>
          <p:cNvSpPr txBox="1"/>
          <p:nvPr/>
        </p:nvSpPr>
        <p:spPr>
          <a:xfrm>
            <a:off x="1222375" y="2482850"/>
            <a:ext cx="2295525" cy="514350"/>
          </a:xfrm>
          <a:prstGeom prst="rect">
            <a:avLst/>
          </a:prstGeom>
          <a:noFill/>
          <a:ln>
            <a:noFill/>
          </a:ln>
        </p:spPr>
        <p:txBody>
          <a:bodyPr anchorCtr="0" anchor="t" bIns="0" lIns="0" spcFirstLastPara="1" rIns="0" wrap="square" tIns="12050">
            <a:spAutoFit/>
          </a:bodyPr>
          <a:lstStyle/>
          <a:p>
            <a:pPr indent="0" lvl="0" marL="12700" marR="0" rtl="0" algn="l">
              <a:lnSpc>
                <a:spcPct val="100000"/>
              </a:lnSpc>
              <a:spcBef>
                <a:spcPts val="0"/>
              </a:spcBef>
              <a:spcAft>
                <a:spcPts val="0"/>
              </a:spcAft>
              <a:buClr>
                <a:schemeClr val="dk1"/>
              </a:buClr>
              <a:buSzPts val="1600"/>
              <a:buFont typeface="Calibri"/>
              <a:buNone/>
            </a:pPr>
            <a:r>
              <a:rPr b="0" i="0" lang="en-US" sz="1600" u="none">
                <a:solidFill>
                  <a:schemeClr val="dk1"/>
                </a:solidFill>
                <a:latin typeface="Calibri"/>
                <a:ea typeface="Calibri"/>
                <a:cs typeface="Calibri"/>
                <a:sym typeface="Calibri"/>
              </a:rPr>
              <a:t>endosperm).</a:t>
            </a:r>
            <a:endParaRPr/>
          </a:p>
          <a:p>
            <a:pPr indent="0" lvl="0" marL="12700" marR="0" rtl="0" algn="l">
              <a:lnSpc>
                <a:spcPct val="100000"/>
              </a:lnSpc>
              <a:spcBef>
                <a:spcPts val="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7 Families or Natural orders</a:t>
            </a:r>
            <a:endParaRPr/>
          </a:p>
        </p:txBody>
      </p:sp>
      <p:sp>
        <p:nvSpPr>
          <p:cNvPr id="79" name="Google Shape;79;p5"/>
          <p:cNvSpPr txBox="1"/>
          <p:nvPr/>
        </p:nvSpPr>
        <p:spPr>
          <a:xfrm>
            <a:off x="307975" y="3092450"/>
            <a:ext cx="8515350" cy="3684587"/>
          </a:xfrm>
          <a:prstGeom prst="rect">
            <a:avLst/>
          </a:prstGeom>
          <a:noFill/>
          <a:ln>
            <a:noFill/>
          </a:ln>
        </p:spPr>
        <p:txBody>
          <a:bodyPr anchorCtr="0" anchor="t" bIns="0" lIns="0" spcFirstLastPara="1" rIns="0" wrap="square" tIns="12050">
            <a:spAutoFit/>
          </a:bodyPr>
          <a:lstStyle/>
          <a:p>
            <a:pPr indent="-300037" lvl="0" marL="311150" marR="0" rtl="0" algn="l">
              <a:lnSpc>
                <a:spcPct val="100000"/>
              </a:lnSpc>
              <a:spcBef>
                <a:spcPts val="0"/>
              </a:spcBef>
              <a:spcAft>
                <a:spcPts val="0"/>
              </a:spcAft>
              <a:buClr>
                <a:schemeClr val="dk1"/>
              </a:buClr>
              <a:buSzPts val="1600"/>
              <a:buFont typeface="Calibri"/>
              <a:buAutoNum type="alphaUcPeriod" startAt="3"/>
            </a:pPr>
            <a:r>
              <a:rPr b="1" i="0" lang="en-US" sz="1600" u="none">
                <a:solidFill>
                  <a:schemeClr val="dk1"/>
                </a:solidFill>
                <a:latin typeface="Calibri"/>
                <a:ea typeface="Calibri"/>
                <a:cs typeface="Calibri"/>
                <a:sym typeface="Calibri"/>
              </a:rPr>
              <a:t>Series - </a:t>
            </a:r>
            <a:r>
              <a:rPr b="0" i="0" lang="en-US" sz="1600" u="none">
                <a:solidFill>
                  <a:schemeClr val="dk1"/>
                </a:solidFill>
                <a:latin typeface="Calibri"/>
                <a:ea typeface="Calibri"/>
                <a:cs typeface="Calibri"/>
                <a:sym typeface="Calibri"/>
              </a:rPr>
              <a:t>Coronarieae - (The perianth, at least the inner whorl, is petaloid; the ovary is superior).</a:t>
            </a:r>
            <a:endParaRPr/>
          </a:p>
          <a:p>
            <a:pPr indent="-300037" lvl="0" marL="311150" marR="0" rtl="0" algn="l">
              <a:lnSpc>
                <a:spcPct val="100000"/>
              </a:lnSpc>
              <a:spcBef>
                <a:spcPts val="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8 Families or Natural orders </a:t>
            </a:r>
            <a:r>
              <a:rPr b="0" i="0" lang="en-US" sz="1600" u="none">
                <a:solidFill>
                  <a:srgbClr val="FF0000"/>
                </a:solidFill>
                <a:latin typeface="Calibri"/>
                <a:ea typeface="Calibri"/>
                <a:cs typeface="Calibri"/>
                <a:sym typeface="Calibri"/>
              </a:rPr>
              <a:t>L</a:t>
            </a:r>
            <a:endParaRPr b="0" i="0" sz="1600" u="none">
              <a:solidFill>
                <a:schemeClr val="dk1"/>
              </a:solidFill>
              <a:latin typeface="Calibri"/>
              <a:ea typeface="Calibri"/>
              <a:cs typeface="Calibri"/>
              <a:sym typeface="Calibri"/>
            </a:endParaRPr>
          </a:p>
          <a:p>
            <a:pPr indent="-300037" lvl="0" marL="311150" marR="0" rtl="0" algn="l">
              <a:lnSpc>
                <a:spcPct val="100000"/>
              </a:lnSpc>
              <a:spcBef>
                <a:spcPts val="900"/>
              </a:spcBef>
              <a:spcAft>
                <a:spcPts val="0"/>
              </a:spcAft>
              <a:buClr>
                <a:schemeClr val="dk1"/>
              </a:buClr>
              <a:buSzPts val="1600"/>
              <a:buFont typeface="Calibri"/>
              <a:buAutoNum type="alphaUcPeriod" startAt="4"/>
            </a:pPr>
            <a:r>
              <a:rPr b="1" i="0" lang="en-US" sz="1600" u="none">
                <a:solidFill>
                  <a:schemeClr val="dk1"/>
                </a:solidFill>
                <a:latin typeface="Calibri"/>
                <a:ea typeface="Calibri"/>
                <a:cs typeface="Calibri"/>
                <a:sym typeface="Calibri"/>
              </a:rPr>
              <a:t>Series -</a:t>
            </a:r>
            <a:r>
              <a:rPr b="0" i="0" lang="en-US" sz="1600" u="none">
                <a:solidFill>
                  <a:schemeClr val="dk1"/>
                </a:solidFill>
                <a:latin typeface="Calibri"/>
                <a:ea typeface="Calibri"/>
                <a:cs typeface="Calibri"/>
                <a:sym typeface="Calibri"/>
              </a:rPr>
              <a:t>Calycinae - (The perianth is sepaloid; the ovary is superior). </a:t>
            </a:r>
            <a:r>
              <a:rPr b="0" i="0" lang="en-US" sz="1600" u="none">
                <a:solidFill>
                  <a:srgbClr val="00AF50"/>
                </a:solidFill>
                <a:latin typeface="Calibri"/>
                <a:ea typeface="Calibri"/>
                <a:cs typeface="Calibri"/>
                <a:sym typeface="Calibri"/>
              </a:rPr>
              <a:t> 3 Families or Natural orders</a:t>
            </a:r>
            <a:endParaRPr b="0" i="0" sz="1600" u="none">
              <a:solidFill>
                <a:schemeClr val="dk1"/>
              </a:solidFill>
              <a:latin typeface="Calibri"/>
              <a:ea typeface="Calibri"/>
              <a:cs typeface="Calibri"/>
              <a:sym typeface="Calibri"/>
            </a:endParaRPr>
          </a:p>
          <a:p>
            <a:pPr indent="-300037" lvl="0" marL="311150" marR="0" rtl="0" algn="l">
              <a:lnSpc>
                <a:spcPct val="100000"/>
              </a:lnSpc>
              <a:spcBef>
                <a:spcPts val="900"/>
              </a:spcBef>
              <a:spcAft>
                <a:spcPts val="0"/>
              </a:spcAft>
              <a:buClr>
                <a:schemeClr val="dk1"/>
              </a:buClr>
              <a:buSzPts val="1600"/>
              <a:buFont typeface="Calibri"/>
              <a:buAutoNum type="alphaUcPeriod" startAt="4"/>
            </a:pPr>
            <a:r>
              <a:rPr b="1" i="0" lang="en-US" sz="1600" u="none">
                <a:solidFill>
                  <a:schemeClr val="dk1"/>
                </a:solidFill>
                <a:latin typeface="Calibri"/>
                <a:ea typeface="Calibri"/>
                <a:cs typeface="Calibri"/>
                <a:sym typeface="Calibri"/>
              </a:rPr>
              <a:t>Series - </a:t>
            </a:r>
            <a:r>
              <a:rPr b="0" i="0" lang="en-US" sz="1600" u="none">
                <a:solidFill>
                  <a:schemeClr val="dk1"/>
                </a:solidFill>
                <a:latin typeface="Calibri"/>
                <a:ea typeface="Calibri"/>
                <a:cs typeface="Calibri"/>
                <a:sym typeface="Calibri"/>
              </a:rPr>
              <a:t>Nudiforae - (The perianth is usually absent or reduced to minute scales; seeds are  albuminous).</a:t>
            </a:r>
            <a:endParaRPr/>
          </a:p>
          <a:p>
            <a:pPr indent="-300037" lvl="0" marL="311150" marR="0" rtl="0" algn="l">
              <a:lnSpc>
                <a:spcPct val="100000"/>
              </a:lnSpc>
              <a:spcBef>
                <a:spcPts val="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5 Families or Natural orders</a:t>
            </a:r>
            <a:endParaRPr b="0" i="0" sz="1600" u="none">
              <a:solidFill>
                <a:schemeClr val="dk1"/>
              </a:solidFill>
              <a:latin typeface="Calibri"/>
              <a:ea typeface="Calibri"/>
              <a:cs typeface="Calibri"/>
              <a:sym typeface="Calibri"/>
            </a:endParaRPr>
          </a:p>
          <a:p>
            <a:pPr indent="-300037" lvl="0" marL="311150" marR="0" rtl="0" algn="l">
              <a:lnSpc>
                <a:spcPct val="100000"/>
              </a:lnSpc>
              <a:spcBef>
                <a:spcPts val="900"/>
              </a:spcBef>
              <a:spcAft>
                <a:spcPts val="0"/>
              </a:spcAft>
              <a:buClr>
                <a:schemeClr val="dk1"/>
              </a:buClr>
              <a:buSzPts val="1600"/>
              <a:buFont typeface="Calibri"/>
              <a:buAutoNum type="alphaUcPeriod" startAt="6"/>
            </a:pPr>
            <a:r>
              <a:rPr b="1" i="0" lang="en-US" sz="1600" u="none">
                <a:solidFill>
                  <a:schemeClr val="dk1"/>
                </a:solidFill>
                <a:latin typeface="Calibri"/>
                <a:ea typeface="Calibri"/>
                <a:cs typeface="Calibri"/>
                <a:sym typeface="Calibri"/>
              </a:rPr>
              <a:t>Series -</a:t>
            </a:r>
            <a:r>
              <a:rPr b="0" i="0" lang="en-US" sz="1600" u="none">
                <a:solidFill>
                  <a:schemeClr val="dk1"/>
                </a:solidFill>
                <a:latin typeface="Calibri"/>
                <a:ea typeface="Calibri"/>
                <a:cs typeface="Calibri"/>
                <a:sym typeface="Calibri"/>
              </a:rPr>
              <a:t>Apocarpeae - (The perianth is absent or uni- or bi-seriate; the ovary is superior with one or  more than one	free carpels; seeds are exalbuminous).</a:t>
            </a:r>
            <a:endParaRPr/>
          </a:p>
          <a:p>
            <a:pPr indent="-300037" lvl="0" marL="311150" marR="0" rtl="0" algn="l">
              <a:lnSpc>
                <a:spcPct val="100000"/>
              </a:lnSpc>
              <a:spcBef>
                <a:spcPts val="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3 Families or Natural orders</a:t>
            </a:r>
            <a:endParaRPr b="0" i="0" sz="1600" u="none">
              <a:solidFill>
                <a:schemeClr val="dk1"/>
              </a:solidFill>
              <a:latin typeface="Calibri"/>
              <a:ea typeface="Calibri"/>
              <a:cs typeface="Calibri"/>
              <a:sym typeface="Calibri"/>
            </a:endParaRPr>
          </a:p>
          <a:p>
            <a:pPr indent="-300037" lvl="0" marL="311150" marR="0" rtl="0" algn="l">
              <a:lnSpc>
                <a:spcPct val="100000"/>
              </a:lnSpc>
              <a:spcBef>
                <a:spcPts val="900"/>
              </a:spcBef>
              <a:spcAft>
                <a:spcPts val="0"/>
              </a:spcAft>
              <a:buClr>
                <a:schemeClr val="dk1"/>
              </a:buClr>
              <a:buSzPts val="1600"/>
              <a:buFont typeface="Calibri"/>
              <a:buAutoNum type="alphaUcPeriod" startAt="7"/>
            </a:pPr>
            <a:r>
              <a:rPr b="1" i="0" lang="en-US" sz="1600" u="none">
                <a:solidFill>
                  <a:schemeClr val="dk1"/>
                </a:solidFill>
                <a:latin typeface="Calibri"/>
                <a:ea typeface="Calibri"/>
                <a:cs typeface="Calibri"/>
                <a:sym typeface="Calibri"/>
              </a:rPr>
              <a:t>Series -</a:t>
            </a:r>
            <a:r>
              <a:rPr b="0" i="0" lang="en-US" sz="1600" u="none">
                <a:solidFill>
                  <a:schemeClr val="dk1"/>
                </a:solidFill>
                <a:latin typeface="Calibri"/>
                <a:ea typeface="Calibri"/>
                <a:cs typeface="Calibri"/>
                <a:sym typeface="Calibri"/>
              </a:rPr>
              <a:t>Glumaceae - (The perianth is scaly or glumaceous or absent; the ovary is usually one-ovuled;  seeds are	albuminous).</a:t>
            </a:r>
            <a:endParaRPr/>
          </a:p>
          <a:p>
            <a:pPr indent="-300037" lvl="0" marL="311150" marR="0" rtl="0" algn="l">
              <a:lnSpc>
                <a:spcPct val="100000"/>
              </a:lnSpc>
              <a:spcBef>
                <a:spcPts val="0"/>
              </a:spcBef>
              <a:spcAft>
                <a:spcPts val="0"/>
              </a:spcAft>
              <a:buClr>
                <a:srgbClr val="00AF50"/>
              </a:buClr>
              <a:buSzPts val="1600"/>
              <a:buFont typeface="Calibri"/>
              <a:buNone/>
            </a:pPr>
            <a:r>
              <a:rPr b="0" i="0" lang="en-US" sz="1600" u="none">
                <a:solidFill>
                  <a:srgbClr val="00AF50"/>
                </a:solidFill>
                <a:latin typeface="Calibri"/>
                <a:ea typeface="Calibri"/>
                <a:cs typeface="Calibri"/>
                <a:sym typeface="Calibri"/>
              </a:rPr>
              <a:t>5 Families or Natural orders - </a:t>
            </a:r>
            <a:r>
              <a:rPr b="0" i="0" lang="en-US" sz="1600" u="none">
                <a:solidFill>
                  <a:srgbClr val="FF0000"/>
                </a:solidFill>
                <a:latin typeface="Calibri"/>
                <a:ea typeface="Calibri"/>
                <a:cs typeface="Calibri"/>
                <a:sym typeface="Calibri"/>
              </a:rPr>
              <a:t>Poa</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1" name="Shape 381"/>
        <p:cNvGrpSpPr/>
        <p:nvPr/>
      </p:nvGrpSpPr>
      <p:grpSpPr>
        <a:xfrm>
          <a:off x="0" y="0"/>
          <a:ext cx="0" cy="0"/>
          <a:chOff x="0" y="0"/>
          <a:chExt cx="0" cy="0"/>
        </a:xfrm>
      </p:grpSpPr>
      <p:sp>
        <p:nvSpPr>
          <p:cNvPr id="382" name="Google Shape;382;p50"/>
          <p:cNvSpPr txBox="1"/>
          <p:nvPr/>
        </p:nvSpPr>
        <p:spPr>
          <a:xfrm>
            <a:off x="0" y="838200"/>
            <a:ext cx="8915400" cy="49911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86" name="Shape 386"/>
        <p:cNvGrpSpPr/>
        <p:nvPr/>
      </p:nvGrpSpPr>
      <p:grpSpPr>
        <a:xfrm>
          <a:off x="0" y="0"/>
          <a:ext cx="0" cy="0"/>
          <a:chOff x="0" y="0"/>
          <a:chExt cx="0" cy="0"/>
        </a:xfrm>
      </p:grpSpPr>
      <p:sp>
        <p:nvSpPr>
          <p:cNvPr id="387" name="Google Shape;387;p51"/>
          <p:cNvSpPr txBox="1"/>
          <p:nvPr/>
        </p:nvSpPr>
        <p:spPr>
          <a:xfrm>
            <a:off x="0" y="0"/>
            <a:ext cx="7473950" cy="4475162"/>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88" name="Google Shape;388;p51"/>
          <p:cNvSpPr txBox="1"/>
          <p:nvPr/>
        </p:nvSpPr>
        <p:spPr>
          <a:xfrm>
            <a:off x="5486400" y="4419600"/>
            <a:ext cx="2987675" cy="24384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2" name="Shape 392"/>
        <p:cNvGrpSpPr/>
        <p:nvPr/>
      </p:nvGrpSpPr>
      <p:grpSpPr>
        <a:xfrm>
          <a:off x="0" y="0"/>
          <a:ext cx="0" cy="0"/>
          <a:chOff x="0" y="0"/>
          <a:chExt cx="0" cy="0"/>
        </a:xfrm>
      </p:grpSpPr>
      <p:sp>
        <p:nvSpPr>
          <p:cNvPr id="393" name="Google Shape;393;p52"/>
          <p:cNvSpPr txBox="1"/>
          <p:nvPr/>
        </p:nvSpPr>
        <p:spPr>
          <a:xfrm>
            <a:off x="79375" y="17462"/>
            <a:ext cx="6330950" cy="386715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Economic importance</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Medicininal grasses: </a:t>
            </a:r>
            <a:r>
              <a:rPr b="0" i="1" lang="en-US" sz="1800" u="none">
                <a:solidFill>
                  <a:schemeClr val="dk1"/>
                </a:solidFill>
                <a:latin typeface="Calibri"/>
                <a:ea typeface="Calibri"/>
                <a:cs typeface="Calibri"/>
                <a:sym typeface="Calibri"/>
              </a:rPr>
              <a:t>Phragmites karka </a:t>
            </a:r>
            <a:r>
              <a:rPr b="0" i="0" lang="en-US" sz="1800" u="none">
                <a:solidFill>
                  <a:schemeClr val="dk1"/>
                </a:solidFill>
                <a:latin typeface="Calibri"/>
                <a:ea typeface="Calibri"/>
                <a:cs typeface="Calibri"/>
                <a:sym typeface="Calibri"/>
              </a:rPr>
              <a:t>Trin is used in medicine</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Cereals and millets: </a:t>
            </a:r>
            <a:r>
              <a:rPr b="0" i="1" lang="en-US" sz="1800" u="none">
                <a:solidFill>
                  <a:schemeClr val="dk1"/>
                </a:solidFill>
                <a:latin typeface="Calibri"/>
                <a:ea typeface="Calibri"/>
                <a:cs typeface="Calibri"/>
                <a:sym typeface="Calibri"/>
              </a:rPr>
              <a:t>Triticum sativum, Zea mays, Oryza sativa </a:t>
            </a:r>
            <a:r>
              <a:rPr b="0" i="0" lang="en-US" sz="1800" u="none">
                <a:solidFill>
                  <a:schemeClr val="dk1"/>
                </a:solidFill>
                <a:latin typeface="Calibri"/>
                <a:ea typeface="Calibri"/>
                <a:cs typeface="Calibri"/>
                <a:sym typeface="Calibri"/>
              </a:rPr>
              <a:t>etc.</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Fodder grasses</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Sugar yielding: </a:t>
            </a:r>
            <a:r>
              <a:rPr b="0" i="1" lang="en-US" sz="1800" u="none">
                <a:solidFill>
                  <a:schemeClr val="dk1"/>
                </a:solidFill>
                <a:latin typeface="Calibri"/>
                <a:ea typeface="Calibri"/>
                <a:cs typeface="Calibri"/>
                <a:sym typeface="Calibri"/>
              </a:rPr>
              <a:t>Saccharum oficinarum</a:t>
            </a:r>
            <a:r>
              <a:rPr b="0" i="0" lang="en-US" sz="1800" u="none">
                <a:solidFill>
                  <a:schemeClr val="dk1"/>
                </a:solidFill>
                <a:latin typeface="Calibri"/>
                <a:ea typeface="Calibri"/>
                <a:cs typeface="Calibri"/>
                <a:sym typeface="Calibri"/>
              </a:rPr>
              <a:t>.</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Building materials: </a:t>
            </a:r>
            <a:r>
              <a:rPr b="0" i="1" lang="en-US" sz="1800" u="none">
                <a:solidFill>
                  <a:schemeClr val="dk1"/>
                </a:solidFill>
                <a:latin typeface="Calibri"/>
                <a:ea typeface="Calibri"/>
                <a:cs typeface="Calibri"/>
                <a:sym typeface="Calibri"/>
              </a:rPr>
              <a:t>Bambusa s</a:t>
            </a:r>
            <a:r>
              <a:rPr b="0" i="0" lang="en-US" sz="1800" u="none">
                <a:solidFill>
                  <a:schemeClr val="dk1"/>
                </a:solidFill>
                <a:latin typeface="Calibri"/>
                <a:ea typeface="Calibri"/>
                <a:cs typeface="Calibri"/>
                <a:sym typeface="Calibri"/>
              </a:rPr>
              <a:t>p, </a:t>
            </a:r>
            <a:r>
              <a:rPr b="0" i="1" lang="en-US" sz="1800" u="none">
                <a:solidFill>
                  <a:schemeClr val="dk1"/>
                </a:solidFill>
                <a:latin typeface="Calibri"/>
                <a:ea typeface="Calibri"/>
                <a:cs typeface="Calibri"/>
                <a:sym typeface="Calibri"/>
              </a:rPr>
              <a:t>Dendro-calamus s</a:t>
            </a:r>
            <a:r>
              <a:rPr b="0" i="0" lang="en-US" sz="1800" u="none">
                <a:solidFill>
                  <a:schemeClr val="dk1"/>
                </a:solidFill>
                <a:latin typeface="Calibri"/>
                <a:ea typeface="Calibri"/>
                <a:cs typeface="Calibri"/>
                <a:sym typeface="Calibri"/>
              </a:rPr>
              <a:t>pp.</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Aromatic grasses: </a:t>
            </a:r>
            <a:r>
              <a:rPr b="0" i="1" lang="en-US" sz="1800" u="none">
                <a:solidFill>
                  <a:schemeClr val="dk1"/>
                </a:solidFill>
                <a:latin typeface="Calibri"/>
                <a:ea typeface="Calibri"/>
                <a:cs typeface="Calibri"/>
                <a:sym typeface="Calibri"/>
              </a:rPr>
              <a:t>Citronella s</a:t>
            </a:r>
            <a:r>
              <a:rPr b="0" i="0" lang="en-US" sz="1800" u="none">
                <a:solidFill>
                  <a:schemeClr val="dk1"/>
                </a:solidFill>
                <a:latin typeface="Calibri"/>
                <a:ea typeface="Calibri"/>
                <a:cs typeface="Calibri"/>
                <a:sym typeface="Calibri"/>
              </a:rPr>
              <a:t>p (lemon grass), C</a:t>
            </a:r>
            <a:r>
              <a:rPr b="0" i="1" lang="en-US" sz="1800" u="none">
                <a:solidFill>
                  <a:schemeClr val="dk1"/>
                </a:solidFill>
                <a:latin typeface="Calibri"/>
                <a:ea typeface="Calibri"/>
                <a:cs typeface="Calibri"/>
                <a:sym typeface="Calibri"/>
              </a:rPr>
              <a:t>ymbopogon </a:t>
            </a:r>
            <a:r>
              <a:rPr b="0" i="0" lang="en-US" sz="1800" u="none">
                <a:solidFill>
                  <a:schemeClr val="dk1"/>
                </a:solidFill>
                <a:latin typeface="Calibri"/>
                <a:ea typeface="Calibri"/>
                <a:cs typeface="Calibri"/>
                <a:sym typeface="Calibri"/>
              </a:rPr>
              <a:t>spp</a:t>
            </a:r>
            <a:endParaRPr/>
          </a:p>
          <a:p>
            <a:pPr indent="0" lvl="0" marL="1270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Affinity and systematic position</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The family is closely related to Cyperaceae and Juncaceae</a:t>
            </a:r>
            <a:endParaRPr/>
          </a:p>
          <a:p>
            <a:pPr indent="0" lvl="0" marL="1270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Class – Monocotyledonae</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Series- Glumaceae</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Family- Gramineae/Poaceae</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397" name="Shape 397"/>
        <p:cNvGrpSpPr/>
        <p:nvPr/>
      </p:nvGrpSpPr>
      <p:grpSpPr>
        <a:xfrm>
          <a:off x="0" y="0"/>
          <a:ext cx="0" cy="0"/>
          <a:chOff x="0" y="0"/>
          <a:chExt cx="0" cy="0"/>
        </a:xfrm>
      </p:grpSpPr>
      <p:sp>
        <p:nvSpPr>
          <p:cNvPr id="398" name="Google Shape;398;p53"/>
          <p:cNvSpPr txBox="1"/>
          <p:nvPr/>
        </p:nvSpPr>
        <p:spPr>
          <a:xfrm>
            <a:off x="0" y="0"/>
            <a:ext cx="3132137" cy="43053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399" name="Google Shape;399;p53"/>
          <p:cNvSpPr txBox="1"/>
          <p:nvPr/>
        </p:nvSpPr>
        <p:spPr>
          <a:xfrm>
            <a:off x="3059112" y="0"/>
            <a:ext cx="6084887" cy="429418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00" name="Google Shape;400;p53"/>
          <p:cNvSpPr txBox="1"/>
          <p:nvPr/>
        </p:nvSpPr>
        <p:spPr>
          <a:xfrm>
            <a:off x="5786437" y="4019550"/>
            <a:ext cx="3357562" cy="2838450"/>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01" name="Google Shape;401;p53"/>
          <p:cNvSpPr txBox="1"/>
          <p:nvPr/>
        </p:nvSpPr>
        <p:spPr>
          <a:xfrm>
            <a:off x="0" y="4143375"/>
            <a:ext cx="1868487" cy="271462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02" name="Google Shape;402;p53"/>
          <p:cNvSpPr txBox="1"/>
          <p:nvPr/>
        </p:nvSpPr>
        <p:spPr>
          <a:xfrm>
            <a:off x="3294062" y="4591050"/>
            <a:ext cx="2062162" cy="1157287"/>
          </a:xfrm>
          <a:prstGeom prst="rect">
            <a:avLst/>
          </a:prstGeom>
          <a:noFill/>
          <a:ln>
            <a:noFill/>
          </a:ln>
        </p:spPr>
        <p:txBody>
          <a:bodyPr anchorCtr="0" anchor="t" bIns="0" lIns="0" spcFirstLastPara="1" rIns="0" wrap="square" tIns="12700">
            <a:spAutoFit/>
          </a:bodyPr>
          <a:lstStyle/>
          <a:p>
            <a:pPr indent="0" lvl="0" marL="155575"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47 genera, 1150 spp</a:t>
            </a:r>
            <a:endParaRPr b="0" i="0" sz="1800" u="none">
              <a:solidFill>
                <a:schemeClr val="dk1"/>
              </a:solidFill>
              <a:latin typeface="Calibri"/>
              <a:ea typeface="Calibri"/>
              <a:cs typeface="Calibri"/>
              <a:sym typeface="Calibri"/>
            </a:endParaRPr>
          </a:p>
          <a:p>
            <a:pPr indent="0" lvl="0" marL="155575"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Times New Roman"/>
              <a:ea typeface="Times New Roman"/>
              <a:cs typeface="Times New Roman"/>
              <a:sym typeface="Times New Roman"/>
            </a:endParaRPr>
          </a:p>
          <a:p>
            <a:pPr indent="0" lvl="0" marL="155575" marR="0" rtl="0" algn="l">
              <a:lnSpc>
                <a:spcPct val="100000"/>
              </a:lnSpc>
              <a:spcBef>
                <a:spcPts val="0"/>
              </a:spcBef>
              <a:spcAft>
                <a:spcPts val="0"/>
              </a:spcAft>
              <a:buClr>
                <a:schemeClr val="dk1"/>
              </a:buClr>
              <a:buSzPts val="2100"/>
              <a:buFont typeface="Calibri"/>
              <a:buNone/>
            </a:pPr>
            <a:r>
              <a:t/>
            </a:r>
            <a:endParaRPr b="0" i="0" sz="2100" u="none">
              <a:solidFill>
                <a:schemeClr val="dk1"/>
              </a:solidFill>
              <a:latin typeface="Times New Roman"/>
              <a:ea typeface="Times New Roman"/>
              <a:cs typeface="Times New Roman"/>
              <a:sym typeface="Times New Roman"/>
            </a:endParaRPr>
          </a:p>
          <a:p>
            <a:pPr indent="0" lvl="0" marL="155575" marR="0" rtl="0" algn="l">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Zingiberaceae</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06" name="Shape 406"/>
        <p:cNvGrpSpPr/>
        <p:nvPr/>
      </p:nvGrpSpPr>
      <p:grpSpPr>
        <a:xfrm>
          <a:off x="0" y="0"/>
          <a:ext cx="0" cy="0"/>
          <a:chOff x="0" y="0"/>
          <a:chExt cx="0" cy="0"/>
        </a:xfrm>
      </p:grpSpPr>
      <p:sp>
        <p:nvSpPr>
          <p:cNvPr id="407" name="Google Shape;407;p54"/>
          <p:cNvSpPr txBox="1"/>
          <p:nvPr/>
        </p:nvSpPr>
        <p:spPr>
          <a:xfrm>
            <a:off x="144462" y="144462"/>
            <a:ext cx="5029200" cy="659765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08" name="Google Shape;408;p54"/>
          <p:cNvSpPr txBox="1"/>
          <p:nvPr/>
        </p:nvSpPr>
        <p:spPr>
          <a:xfrm>
            <a:off x="6091237" y="206375"/>
            <a:ext cx="2606675" cy="578802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Figure 1. Hedychium  deceptum N. E. Br.</a:t>
            </a:r>
            <a:endParaRPr/>
          </a:p>
          <a:p>
            <a:pPr indent="-114300" lvl="0" marL="12700" marR="0" rtl="0" algn="l">
              <a:lnSpc>
                <a:spcPct val="100000"/>
              </a:lnSpc>
              <a:spcBef>
                <a:spcPts val="0"/>
              </a:spcBef>
              <a:spcAft>
                <a:spcPts val="0"/>
              </a:spcAft>
              <a:buClr>
                <a:schemeClr val="dk1"/>
              </a:buClr>
              <a:buSzPts val="1800"/>
              <a:buFont typeface="Calibri"/>
              <a:buAutoNum type="alphaUcPeriod"/>
            </a:pPr>
            <a:r>
              <a:rPr b="0" i="0" lang="en-US" sz="1800" u="none">
                <a:solidFill>
                  <a:schemeClr val="dk1"/>
                </a:solidFill>
                <a:latin typeface="Calibri"/>
                <a:ea typeface="Calibri"/>
                <a:cs typeface="Calibri"/>
                <a:sym typeface="Calibri"/>
              </a:rPr>
              <a:t>Intact single flower.</a:t>
            </a:r>
            <a:endParaRPr/>
          </a:p>
          <a:p>
            <a:pPr indent="-114300" lvl="0" marL="12700" marR="0" rtl="0" algn="l">
              <a:lnSpc>
                <a:spcPct val="100000"/>
              </a:lnSpc>
              <a:spcBef>
                <a:spcPts val="0"/>
              </a:spcBef>
              <a:spcAft>
                <a:spcPts val="0"/>
              </a:spcAft>
              <a:buClr>
                <a:schemeClr val="dk1"/>
              </a:buClr>
              <a:buSzPts val="1800"/>
              <a:buFont typeface="Calibri"/>
              <a:buAutoNum type="alphaUcPeriod"/>
            </a:pPr>
            <a:r>
              <a:rPr b="0" i="0" lang="en-US" sz="1800" u="none">
                <a:solidFill>
                  <a:schemeClr val="dk1"/>
                </a:solidFill>
                <a:latin typeface="Calibri"/>
                <a:ea typeface="Calibri"/>
                <a:cs typeface="Calibri"/>
                <a:sym typeface="Calibri"/>
              </a:rPr>
              <a:t>Bract.</a:t>
            </a:r>
            <a:endParaRPr/>
          </a:p>
          <a:p>
            <a:pPr indent="-114300" lvl="0" marL="12700" marR="0" rtl="0" algn="l">
              <a:lnSpc>
                <a:spcPct val="100000"/>
              </a:lnSpc>
              <a:spcBef>
                <a:spcPts val="0"/>
              </a:spcBef>
              <a:spcAft>
                <a:spcPts val="0"/>
              </a:spcAft>
              <a:buClr>
                <a:schemeClr val="dk1"/>
              </a:buClr>
              <a:buSzPts val="1800"/>
              <a:buFont typeface="Calibri"/>
              <a:buAutoNum type="alphaUcPeriod"/>
            </a:pPr>
            <a:r>
              <a:rPr b="0" i="0" lang="en-US" sz="1800" u="none">
                <a:solidFill>
                  <a:schemeClr val="dk1"/>
                </a:solidFill>
                <a:latin typeface="Calibri"/>
                <a:ea typeface="Calibri"/>
                <a:cs typeface="Calibri"/>
                <a:sym typeface="Calibri"/>
              </a:rPr>
              <a:t>Bracteole.</a:t>
            </a:r>
            <a:endParaRPr/>
          </a:p>
          <a:p>
            <a:pPr indent="-114300" lvl="0" marL="12700" marR="0" rtl="0" algn="l">
              <a:lnSpc>
                <a:spcPct val="100000"/>
              </a:lnSpc>
              <a:spcBef>
                <a:spcPts val="0"/>
              </a:spcBef>
              <a:spcAft>
                <a:spcPts val="0"/>
              </a:spcAft>
              <a:buClr>
                <a:schemeClr val="dk1"/>
              </a:buClr>
              <a:buSzPts val="1800"/>
              <a:buFont typeface="Calibri"/>
              <a:buAutoNum type="alphaUcPeriod"/>
            </a:pPr>
            <a:r>
              <a:rPr b="0" i="0" lang="en-US" sz="1800" u="none">
                <a:solidFill>
                  <a:schemeClr val="dk1"/>
                </a:solidFill>
                <a:latin typeface="Calibri"/>
                <a:ea typeface="Calibri"/>
                <a:cs typeface="Calibri"/>
                <a:sym typeface="Calibri"/>
              </a:rPr>
              <a:t>Corolla tube with calyx  and ovary.</a:t>
            </a:r>
            <a:endParaRPr/>
          </a:p>
          <a:p>
            <a:pPr indent="-114300" lvl="0" marL="12700" marR="0" rtl="0" algn="l">
              <a:lnSpc>
                <a:spcPct val="100000"/>
              </a:lnSpc>
              <a:spcBef>
                <a:spcPts val="0"/>
              </a:spcBef>
              <a:spcAft>
                <a:spcPts val="0"/>
              </a:spcAft>
              <a:buClr>
                <a:schemeClr val="dk1"/>
              </a:buClr>
              <a:buSzPts val="1800"/>
              <a:buFont typeface="Calibri"/>
              <a:buAutoNum type="alphaUcPeriod"/>
            </a:pPr>
            <a:r>
              <a:rPr b="0" i="0" lang="en-US" sz="1800" u="none">
                <a:solidFill>
                  <a:schemeClr val="dk1"/>
                </a:solidFill>
                <a:latin typeface="Calibri"/>
                <a:ea typeface="Calibri"/>
                <a:cs typeface="Calibri"/>
                <a:sym typeface="Calibri"/>
              </a:rPr>
              <a:t>Dissected calyx.</a:t>
            </a:r>
            <a:endParaRPr/>
          </a:p>
          <a:p>
            <a:pPr indent="-114300" lvl="0" marL="12700" marR="0" rtl="0" algn="l">
              <a:lnSpc>
                <a:spcPct val="100000"/>
              </a:lnSpc>
              <a:spcBef>
                <a:spcPts val="0"/>
              </a:spcBef>
              <a:spcAft>
                <a:spcPts val="0"/>
              </a:spcAft>
              <a:buClr>
                <a:schemeClr val="dk1"/>
              </a:buClr>
              <a:buSzPts val="1800"/>
              <a:buFont typeface="Calibri"/>
              <a:buAutoNum type="alphaUcPeriod"/>
            </a:pPr>
            <a:r>
              <a:rPr b="0" i="0" lang="en-US" sz="1800" u="none">
                <a:solidFill>
                  <a:schemeClr val="dk1"/>
                </a:solidFill>
                <a:latin typeface="Calibri"/>
                <a:ea typeface="Calibri"/>
                <a:cs typeface="Calibri"/>
                <a:sym typeface="Calibri"/>
              </a:rPr>
              <a:t>Dorsal and lateral corolla  lobes.</a:t>
            </a:r>
            <a:endParaRPr/>
          </a:p>
          <a:p>
            <a:pPr indent="-114300" lvl="0" marL="12700" marR="0" rtl="0" algn="l">
              <a:lnSpc>
                <a:spcPct val="100000"/>
              </a:lnSpc>
              <a:spcBef>
                <a:spcPts val="0"/>
              </a:spcBef>
              <a:spcAft>
                <a:spcPts val="0"/>
              </a:spcAft>
              <a:buClr>
                <a:schemeClr val="dk1"/>
              </a:buClr>
              <a:buSzPts val="1800"/>
              <a:buFont typeface="Calibri"/>
              <a:buAutoNum type="alphaUcPeriod"/>
            </a:pPr>
            <a:r>
              <a:rPr b="0" i="0" lang="en-US" sz="1800" u="none">
                <a:solidFill>
                  <a:schemeClr val="dk1"/>
                </a:solidFill>
                <a:latin typeface="Calibri"/>
                <a:ea typeface="Calibri"/>
                <a:cs typeface="Calibri"/>
                <a:sym typeface="Calibri"/>
              </a:rPr>
              <a:t>Labellum.</a:t>
            </a:r>
            <a:endParaRPr/>
          </a:p>
          <a:p>
            <a:pPr indent="-114300" lvl="0" marL="12700" marR="0" rtl="0" algn="l">
              <a:lnSpc>
                <a:spcPct val="100000"/>
              </a:lnSpc>
              <a:spcBef>
                <a:spcPts val="0"/>
              </a:spcBef>
              <a:spcAft>
                <a:spcPts val="0"/>
              </a:spcAft>
              <a:buClr>
                <a:schemeClr val="dk1"/>
              </a:buClr>
              <a:buSzPts val="1800"/>
              <a:buFont typeface="Calibri"/>
              <a:buAutoNum type="alphaUcPeriod"/>
            </a:pPr>
            <a:r>
              <a:rPr b="0" i="0" lang="en-US" sz="1800" u="none">
                <a:solidFill>
                  <a:schemeClr val="dk1"/>
                </a:solidFill>
                <a:latin typeface="Calibri"/>
                <a:ea typeface="Calibri"/>
                <a:cs typeface="Calibri"/>
                <a:sym typeface="Calibri"/>
              </a:rPr>
              <a:t>Lateral staminodes.</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I. Stamen.</a:t>
            </a:r>
            <a:endParaRPr/>
          </a:p>
          <a:p>
            <a:pPr indent="-114300" lvl="0" marL="12700" marR="0" rtl="0" algn="l">
              <a:lnSpc>
                <a:spcPct val="100000"/>
              </a:lnSpc>
              <a:spcBef>
                <a:spcPts val="0"/>
              </a:spcBef>
              <a:spcAft>
                <a:spcPts val="0"/>
              </a:spcAft>
              <a:buClr>
                <a:schemeClr val="dk1"/>
              </a:buClr>
              <a:buSzPts val="1800"/>
              <a:buFont typeface="Calibri"/>
              <a:buAutoNum type="alphaUcPeriod" startAt="10"/>
            </a:pPr>
            <a:r>
              <a:rPr b="0" i="0" lang="en-US" sz="1800" u="none">
                <a:solidFill>
                  <a:schemeClr val="dk1"/>
                </a:solidFill>
                <a:latin typeface="Calibri"/>
                <a:ea typeface="Calibri"/>
                <a:cs typeface="Calibri"/>
                <a:sym typeface="Calibri"/>
              </a:rPr>
              <a:t>Anther, ventral and dorsal  views.</a:t>
            </a:r>
            <a:endParaRPr/>
          </a:p>
          <a:p>
            <a:pPr indent="-114300" lvl="0" marL="12700" marR="0" rtl="0" algn="l">
              <a:lnSpc>
                <a:spcPct val="100000"/>
              </a:lnSpc>
              <a:spcBef>
                <a:spcPts val="0"/>
              </a:spcBef>
              <a:spcAft>
                <a:spcPts val="0"/>
              </a:spcAft>
              <a:buClr>
                <a:schemeClr val="dk1"/>
              </a:buClr>
              <a:buSzPts val="1800"/>
              <a:buFont typeface="Calibri"/>
              <a:buAutoNum type="alphaUcPeriod" startAt="10"/>
            </a:pPr>
            <a:r>
              <a:rPr b="0" i="0" lang="en-US" sz="1800" u="none">
                <a:solidFill>
                  <a:schemeClr val="dk1"/>
                </a:solidFill>
                <a:latin typeface="Calibri"/>
                <a:ea typeface="Calibri"/>
                <a:cs typeface="Calibri"/>
                <a:sym typeface="Calibri"/>
              </a:rPr>
              <a:t>Ovary with epigynous  glands and basal portion  of style.</a:t>
            </a:r>
            <a:endParaRPr/>
          </a:p>
          <a:p>
            <a:pPr indent="-114300" lvl="0" marL="12700" marR="0" rtl="0" algn="l">
              <a:lnSpc>
                <a:spcPct val="100000"/>
              </a:lnSpc>
              <a:spcBef>
                <a:spcPts val="0"/>
              </a:spcBef>
              <a:spcAft>
                <a:spcPts val="0"/>
              </a:spcAft>
              <a:buClr>
                <a:schemeClr val="dk1"/>
              </a:buClr>
              <a:buSzPts val="1800"/>
              <a:buFont typeface="Calibri"/>
              <a:buAutoNum type="alphaUcPeriod" startAt="10"/>
            </a:pPr>
            <a:r>
              <a:rPr b="0" i="0" lang="en-US" sz="1800" u="none">
                <a:solidFill>
                  <a:schemeClr val="dk1"/>
                </a:solidFill>
                <a:latin typeface="Calibri"/>
                <a:ea typeface="Calibri"/>
                <a:cs typeface="Calibri"/>
                <a:sym typeface="Calibri"/>
              </a:rPr>
              <a:t>Ovary in cross section.</a:t>
            </a:r>
            <a:endParaRPr/>
          </a:p>
          <a:p>
            <a:pPr indent="-114300" lvl="0" marL="12700" marR="0" rtl="0" algn="l">
              <a:lnSpc>
                <a:spcPct val="100000"/>
              </a:lnSpc>
              <a:spcBef>
                <a:spcPts val="0"/>
              </a:spcBef>
              <a:spcAft>
                <a:spcPts val="0"/>
              </a:spcAft>
              <a:buClr>
                <a:schemeClr val="dk1"/>
              </a:buClr>
              <a:buSzPts val="1800"/>
              <a:buFont typeface="Calibri"/>
              <a:buAutoNum type="alphaUcPeriod" startAt="10"/>
            </a:pPr>
            <a:r>
              <a:rPr b="0" i="0" lang="en-US" sz="1800" u="none">
                <a:solidFill>
                  <a:schemeClr val="dk1"/>
                </a:solidFill>
                <a:latin typeface="Calibri"/>
                <a:ea typeface="Calibri"/>
                <a:cs typeface="Calibri"/>
                <a:sym typeface="Calibri"/>
              </a:rPr>
              <a:t>Upper portion of style  with stigma.</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12" name="Shape 412"/>
        <p:cNvGrpSpPr/>
        <p:nvPr/>
      </p:nvGrpSpPr>
      <p:grpSpPr>
        <a:xfrm>
          <a:off x="0" y="0"/>
          <a:ext cx="0" cy="0"/>
          <a:chOff x="0" y="0"/>
          <a:chExt cx="0" cy="0"/>
        </a:xfrm>
      </p:grpSpPr>
      <p:sp>
        <p:nvSpPr>
          <p:cNvPr id="413" name="Google Shape;413;p55"/>
          <p:cNvSpPr txBox="1"/>
          <p:nvPr/>
        </p:nvSpPr>
        <p:spPr>
          <a:xfrm>
            <a:off x="762000" y="2667000"/>
            <a:ext cx="1143000" cy="121920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14" name="Google Shape;414;p55"/>
          <p:cNvSpPr txBox="1"/>
          <p:nvPr/>
        </p:nvSpPr>
        <p:spPr>
          <a:xfrm>
            <a:off x="457200" y="152400"/>
            <a:ext cx="1771650" cy="236220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15" name="Google Shape;415;p55"/>
          <p:cNvSpPr txBox="1"/>
          <p:nvPr/>
        </p:nvSpPr>
        <p:spPr>
          <a:xfrm>
            <a:off x="7010400" y="228600"/>
            <a:ext cx="1447800" cy="373062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16" name="Google Shape;416;p55"/>
          <p:cNvSpPr txBox="1"/>
          <p:nvPr/>
        </p:nvSpPr>
        <p:spPr>
          <a:xfrm>
            <a:off x="7391400" y="4648200"/>
            <a:ext cx="611187" cy="22098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17" name="Google Shape;417;p55"/>
          <p:cNvSpPr txBox="1"/>
          <p:nvPr/>
        </p:nvSpPr>
        <p:spPr>
          <a:xfrm>
            <a:off x="2895600" y="609600"/>
            <a:ext cx="3581400" cy="51816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18" name="Google Shape;418;p55"/>
          <p:cNvSpPr txBox="1"/>
          <p:nvPr/>
        </p:nvSpPr>
        <p:spPr>
          <a:xfrm>
            <a:off x="6778625" y="4060825"/>
            <a:ext cx="2076450" cy="238125"/>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400"/>
              <a:buFont typeface="Calibri"/>
              <a:buNone/>
            </a:pPr>
            <a:r>
              <a:rPr b="0" i="0" lang="en-US" sz="1400" u="none">
                <a:solidFill>
                  <a:schemeClr val="dk1"/>
                </a:solidFill>
                <a:latin typeface="Calibri"/>
                <a:ea typeface="Calibri"/>
                <a:cs typeface="Calibri"/>
                <a:sym typeface="Calibri"/>
              </a:rPr>
              <a:t>Carpels with stylodial glands</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2" name="Shape 422"/>
        <p:cNvGrpSpPr/>
        <p:nvPr/>
      </p:nvGrpSpPr>
      <p:grpSpPr>
        <a:xfrm>
          <a:off x="0" y="0"/>
          <a:ext cx="0" cy="0"/>
          <a:chOff x="0" y="0"/>
          <a:chExt cx="0" cy="0"/>
        </a:xfrm>
      </p:grpSpPr>
      <p:sp>
        <p:nvSpPr>
          <p:cNvPr id="423" name="Google Shape;423;p56"/>
          <p:cNvSpPr txBox="1"/>
          <p:nvPr/>
        </p:nvSpPr>
        <p:spPr>
          <a:xfrm>
            <a:off x="79375" y="17462"/>
            <a:ext cx="8432800" cy="3592512"/>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Economic importance</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Medicininal uses: </a:t>
            </a:r>
            <a:r>
              <a:rPr b="0" i="1" lang="en-US" sz="1800" u="none">
                <a:solidFill>
                  <a:schemeClr val="dk1"/>
                </a:solidFill>
                <a:latin typeface="Calibri"/>
                <a:ea typeface="Calibri"/>
                <a:cs typeface="Calibri"/>
                <a:sym typeface="Calibri"/>
              </a:rPr>
              <a:t>Curcuma zedoaria </a:t>
            </a:r>
            <a:r>
              <a:rPr b="0" i="0" lang="en-US" sz="1800" u="none">
                <a:solidFill>
                  <a:schemeClr val="dk1"/>
                </a:solidFill>
                <a:latin typeface="Calibri"/>
                <a:ea typeface="Calibri"/>
                <a:cs typeface="Calibri"/>
                <a:sym typeface="Calibri"/>
              </a:rPr>
              <a:t>is used in medicine, rhizome of Costus speciosus is</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uses as medicine.</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Ornamental : </a:t>
            </a:r>
            <a:r>
              <a:rPr b="0" i="1" lang="en-US" sz="1800" u="none">
                <a:solidFill>
                  <a:schemeClr val="dk1"/>
                </a:solidFill>
                <a:latin typeface="Calibri"/>
                <a:ea typeface="Calibri"/>
                <a:cs typeface="Calibri"/>
                <a:sym typeface="Calibri"/>
              </a:rPr>
              <a:t>Hedychium coronarium</a:t>
            </a:r>
            <a:r>
              <a:rPr b="0" i="0" lang="en-US" sz="1800" u="none">
                <a:solidFill>
                  <a:schemeClr val="dk1"/>
                </a:solidFill>
                <a:latin typeface="Calibri"/>
                <a:ea typeface="Calibri"/>
                <a:cs typeface="Calibri"/>
                <a:sym typeface="Calibri"/>
              </a:rPr>
              <a:t>.</a:t>
            </a:r>
            <a:endParaRPr/>
          </a:p>
          <a:p>
            <a:pPr indent="-114300" lvl="0" marL="12700" marR="0" rtl="0" algn="l">
              <a:lnSpc>
                <a:spcPct val="100000"/>
              </a:lnSpc>
              <a:spcBef>
                <a:spcPts val="0"/>
              </a:spcBef>
              <a:spcAft>
                <a:spcPts val="0"/>
              </a:spcAft>
              <a:buClr>
                <a:schemeClr val="dk1"/>
              </a:buClr>
              <a:buSzPts val="1800"/>
              <a:buFont typeface="Arial"/>
              <a:buChar char="•"/>
            </a:pPr>
            <a:r>
              <a:rPr b="0" i="0" lang="en-US" sz="1800" u="none">
                <a:solidFill>
                  <a:schemeClr val="dk1"/>
                </a:solidFill>
                <a:latin typeface="Calibri"/>
                <a:ea typeface="Calibri"/>
                <a:cs typeface="Calibri"/>
                <a:sym typeface="Calibri"/>
              </a:rPr>
              <a:t>Spices: </a:t>
            </a:r>
            <a:r>
              <a:rPr b="0" i="1" lang="en-US" sz="1800" u="none">
                <a:solidFill>
                  <a:schemeClr val="dk1"/>
                </a:solidFill>
                <a:latin typeface="Calibri"/>
                <a:ea typeface="Calibri"/>
                <a:cs typeface="Calibri"/>
                <a:sym typeface="Calibri"/>
              </a:rPr>
              <a:t>Zingiber officinalis, Curcuma longa</a:t>
            </a:r>
            <a:endParaRPr b="0" i="0" sz="1800" u="none">
              <a:solidFill>
                <a:schemeClr val="dk1"/>
              </a:solidFill>
              <a:latin typeface="Calibri"/>
              <a:ea typeface="Calibri"/>
              <a:cs typeface="Calibri"/>
              <a:sym typeface="Calibri"/>
            </a:endParaRPr>
          </a:p>
          <a:p>
            <a:pPr indent="0" lvl="0" marL="1270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Affinity and systematic position (Hutchinson’s classification)  The family is closely related to Musaceae</a:t>
            </a:r>
            <a:endParaRPr/>
          </a:p>
          <a:p>
            <a:pPr indent="0" lvl="0" marL="12700" marR="0" rtl="0" algn="l">
              <a:lnSpc>
                <a:spcPct val="100000"/>
              </a:lnSpc>
              <a:spcBef>
                <a:spcPts val="0"/>
              </a:spcBef>
              <a:spcAft>
                <a:spcPts val="0"/>
              </a:spcAft>
              <a:buClr>
                <a:schemeClr val="dk1"/>
              </a:buClr>
              <a:buSzPts val="1800"/>
              <a:buFont typeface="Calibri"/>
              <a:buNone/>
            </a:pPr>
            <a:r>
              <a:t/>
            </a:r>
            <a:endParaRPr b="0" i="0" sz="1800" u="none">
              <a:solidFill>
                <a:schemeClr val="dk1"/>
              </a:solidFill>
              <a:latin typeface="Times New Roman"/>
              <a:ea typeface="Times New Roman"/>
              <a:cs typeface="Times New Roman"/>
              <a:sym typeface="Times New Roman"/>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Sub phyllum – Monocotyledones  Division - Caliciferae</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Order – Zingiberales</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Family - Zingiberaceae</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27" name="Shape 427"/>
        <p:cNvGrpSpPr/>
        <p:nvPr/>
      </p:nvGrpSpPr>
      <p:grpSpPr>
        <a:xfrm>
          <a:off x="0" y="0"/>
          <a:ext cx="0" cy="0"/>
          <a:chOff x="0" y="0"/>
          <a:chExt cx="0" cy="0"/>
        </a:xfrm>
      </p:grpSpPr>
      <p:sp>
        <p:nvSpPr>
          <p:cNvPr id="428" name="Google Shape;428;p57"/>
          <p:cNvSpPr txBox="1"/>
          <p:nvPr/>
        </p:nvSpPr>
        <p:spPr>
          <a:xfrm>
            <a:off x="304800" y="228600"/>
            <a:ext cx="3733800" cy="2800350"/>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29" name="Google Shape;429;p57"/>
          <p:cNvSpPr txBox="1"/>
          <p:nvPr/>
        </p:nvSpPr>
        <p:spPr>
          <a:xfrm>
            <a:off x="5029200" y="3886200"/>
            <a:ext cx="2857500" cy="2143125"/>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30" name="Google Shape;430;p57"/>
          <p:cNvSpPr txBox="1"/>
          <p:nvPr/>
        </p:nvSpPr>
        <p:spPr>
          <a:xfrm>
            <a:off x="304800" y="3200400"/>
            <a:ext cx="4038600" cy="275272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31" name="Google Shape;431;p57"/>
          <p:cNvSpPr txBox="1"/>
          <p:nvPr/>
        </p:nvSpPr>
        <p:spPr>
          <a:xfrm>
            <a:off x="4572000" y="228600"/>
            <a:ext cx="2206625" cy="2819400"/>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32" name="Google Shape;432;p57"/>
          <p:cNvSpPr txBox="1"/>
          <p:nvPr/>
        </p:nvSpPr>
        <p:spPr>
          <a:xfrm>
            <a:off x="5159375" y="3036887"/>
            <a:ext cx="3867150" cy="635000"/>
          </a:xfrm>
          <a:prstGeom prst="rect">
            <a:avLst/>
          </a:prstGeom>
          <a:noFill/>
          <a:ln>
            <a:noFill/>
          </a:ln>
        </p:spPr>
        <p:txBody>
          <a:bodyPr anchorCtr="0" anchor="t" bIns="0" lIns="0" spcFirstLastPara="1" rIns="0" wrap="square" tIns="42525">
            <a:spAutoFit/>
          </a:bodyPr>
          <a:lstStyle/>
          <a:p>
            <a:pPr indent="0" lvl="0" marL="36512" marR="0" rtl="0" algn="l">
              <a:lnSpc>
                <a:spcPct val="100000"/>
              </a:lnSpc>
              <a:spcBef>
                <a:spcPts val="0"/>
              </a:spcBef>
              <a:spcAft>
                <a:spcPts val="0"/>
              </a:spcAft>
              <a:buClr>
                <a:schemeClr val="dk1"/>
              </a:buClr>
              <a:buSzPts val="1800"/>
              <a:buFont typeface="Calibri"/>
              <a:buNone/>
            </a:pPr>
            <a:r>
              <a:rPr b="0" i="1" lang="en-US" sz="1800" u="none">
                <a:solidFill>
                  <a:schemeClr val="dk1"/>
                </a:solidFill>
                <a:latin typeface="Calibri"/>
                <a:ea typeface="Calibri"/>
                <a:cs typeface="Calibri"/>
                <a:sym typeface="Calibri"/>
              </a:rPr>
              <a:t>Solanum lycopersicum var</a:t>
            </a:r>
            <a:r>
              <a:rPr b="0" i="0" lang="en-US" sz="1800" u="none">
                <a:solidFill>
                  <a:schemeClr val="dk1"/>
                </a:solidFill>
                <a:latin typeface="Calibri"/>
                <a:ea typeface="Calibri"/>
                <a:cs typeface="Calibri"/>
                <a:sym typeface="Calibri"/>
              </a:rPr>
              <a:t>. </a:t>
            </a:r>
            <a:r>
              <a:rPr b="0" i="1" lang="en-US" sz="1800" u="none">
                <a:solidFill>
                  <a:schemeClr val="dk1"/>
                </a:solidFill>
                <a:latin typeface="Calibri"/>
                <a:ea typeface="Calibri"/>
                <a:cs typeface="Calibri"/>
                <a:sym typeface="Calibri"/>
              </a:rPr>
              <a:t>cerasiforme</a:t>
            </a:r>
            <a:endParaRPr b="0" i="0" sz="1800" u="none">
              <a:solidFill>
                <a:schemeClr val="dk1"/>
              </a:solidFill>
              <a:latin typeface="Calibri"/>
              <a:ea typeface="Calibri"/>
              <a:cs typeface="Calibri"/>
              <a:sym typeface="Calibri"/>
            </a:endParaRPr>
          </a:p>
          <a:p>
            <a:pPr indent="0" lvl="0" marL="36512" marR="0" rtl="0" algn="l">
              <a:lnSpc>
                <a:spcPct val="100000"/>
              </a:lnSpc>
              <a:spcBef>
                <a:spcPts val="200"/>
              </a:spcBef>
              <a:spcAft>
                <a:spcPts val="0"/>
              </a:spcAft>
              <a:buClr>
                <a:schemeClr val="dk1"/>
              </a:buClr>
              <a:buSzPts val="1800"/>
              <a:buFont typeface="Calibri"/>
              <a:buNone/>
            </a:pPr>
            <a:r>
              <a:rPr b="0" i="1" lang="en-US" sz="1800" u="none">
                <a:solidFill>
                  <a:schemeClr val="dk1"/>
                </a:solidFill>
                <a:latin typeface="Calibri"/>
                <a:ea typeface="Calibri"/>
                <a:cs typeface="Calibri"/>
                <a:sym typeface="Calibri"/>
              </a:rPr>
              <a:t>Lycopersicon esculentum var</a:t>
            </a:r>
            <a:r>
              <a:rPr b="0" i="0" lang="en-US" sz="1800" u="none">
                <a:solidFill>
                  <a:schemeClr val="dk1"/>
                </a:solidFill>
                <a:latin typeface="Calibri"/>
                <a:ea typeface="Calibri"/>
                <a:cs typeface="Calibri"/>
                <a:sym typeface="Calibri"/>
              </a:rPr>
              <a:t>. </a:t>
            </a:r>
            <a:r>
              <a:rPr b="0" i="1" lang="en-US" sz="1800" u="none">
                <a:solidFill>
                  <a:schemeClr val="dk1"/>
                </a:solidFill>
                <a:latin typeface="Calibri"/>
                <a:ea typeface="Calibri"/>
                <a:cs typeface="Calibri"/>
                <a:sym typeface="Calibri"/>
              </a:rPr>
              <a:t>cerasiforme</a:t>
            </a:r>
            <a:endParaRPr/>
          </a:p>
        </p:txBody>
      </p:sp>
      <p:sp>
        <p:nvSpPr>
          <p:cNvPr id="433" name="Google Shape;433;p57"/>
          <p:cNvSpPr txBox="1"/>
          <p:nvPr/>
        </p:nvSpPr>
        <p:spPr>
          <a:xfrm>
            <a:off x="6705600" y="1066800"/>
            <a:ext cx="2286000" cy="19812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34" name="Google Shape;434;p57"/>
          <p:cNvSpPr txBox="1"/>
          <p:nvPr/>
        </p:nvSpPr>
        <p:spPr>
          <a:xfrm>
            <a:off x="307975" y="5932487"/>
            <a:ext cx="5486400" cy="635000"/>
          </a:xfrm>
          <a:prstGeom prst="rect">
            <a:avLst/>
          </a:prstGeom>
          <a:noFill/>
          <a:ln>
            <a:noFill/>
          </a:ln>
        </p:spPr>
        <p:txBody>
          <a:bodyPr anchorCtr="0" anchor="t" bIns="0" lIns="0" spcFirstLastPara="1" rIns="0" wrap="square" tIns="42525">
            <a:spAutoFit/>
          </a:bodyPr>
          <a:lstStyle/>
          <a:p>
            <a:pPr indent="0" lvl="0" marL="12700" marR="0" rtl="0" algn="l">
              <a:lnSpc>
                <a:spcPct val="100000"/>
              </a:lnSpc>
              <a:spcBef>
                <a:spcPts val="0"/>
              </a:spcBef>
              <a:spcAft>
                <a:spcPts val="0"/>
              </a:spcAft>
              <a:buClr>
                <a:schemeClr val="dk1"/>
              </a:buClr>
              <a:buSzPts val="1800"/>
              <a:buFont typeface="Calibri"/>
              <a:buNone/>
            </a:pPr>
            <a:r>
              <a:rPr b="0" i="1" lang="en-US" sz="1800" u="none">
                <a:solidFill>
                  <a:schemeClr val="dk1"/>
                </a:solidFill>
                <a:latin typeface="Calibri"/>
                <a:ea typeface="Calibri"/>
                <a:cs typeface="Calibri"/>
                <a:sym typeface="Calibri"/>
              </a:rPr>
              <a:t>Cyphomandra betacea/ Solanum bataceum</a:t>
            </a:r>
            <a:endParaRPr b="0" i="0" sz="1800" u="none">
              <a:solidFill>
                <a:schemeClr val="dk1"/>
              </a:solidFill>
              <a:latin typeface="Calibri"/>
              <a:ea typeface="Calibri"/>
              <a:cs typeface="Calibri"/>
              <a:sym typeface="Calibri"/>
            </a:endParaRPr>
          </a:p>
          <a:p>
            <a:pPr indent="0" lvl="0" marL="12700" marR="0" rtl="0" algn="l">
              <a:lnSpc>
                <a:spcPct val="100000"/>
              </a:lnSpc>
              <a:spcBef>
                <a:spcPts val="20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90 genera, 2200 spp</a:t>
            </a:r>
            <a:endParaRPr/>
          </a:p>
        </p:txBody>
      </p:sp>
      <p:sp>
        <p:nvSpPr>
          <p:cNvPr id="435" name="Google Shape;435;p57"/>
          <p:cNvSpPr txBox="1"/>
          <p:nvPr>
            <p:ph type="title"/>
          </p:nvPr>
        </p:nvSpPr>
        <p:spPr>
          <a:xfrm>
            <a:off x="7153275" y="231775"/>
            <a:ext cx="1101725" cy="300037"/>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Clr>
                <a:schemeClr val="dk1"/>
              </a:buClr>
              <a:buSzPts val="1800"/>
              <a:buFont typeface="Calibri"/>
              <a:buNone/>
            </a:pPr>
            <a:r>
              <a:rPr b="1" i="0" lang="en-US" sz="1800" u="none">
                <a:solidFill>
                  <a:schemeClr val="dk1"/>
                </a:solidFill>
                <a:latin typeface="Calibri"/>
                <a:ea typeface="Calibri"/>
                <a:cs typeface="Calibri"/>
                <a:sym typeface="Calibri"/>
              </a:rPr>
              <a:t>Solanaceae</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39" name="Shape 439"/>
        <p:cNvGrpSpPr/>
        <p:nvPr/>
      </p:nvGrpSpPr>
      <p:grpSpPr>
        <a:xfrm>
          <a:off x="0" y="0"/>
          <a:ext cx="0" cy="0"/>
          <a:chOff x="0" y="0"/>
          <a:chExt cx="0" cy="0"/>
        </a:xfrm>
      </p:grpSpPr>
      <p:sp>
        <p:nvSpPr>
          <p:cNvPr id="440" name="Google Shape;440;p58"/>
          <p:cNvSpPr txBox="1"/>
          <p:nvPr/>
        </p:nvSpPr>
        <p:spPr>
          <a:xfrm>
            <a:off x="533400" y="533400"/>
            <a:ext cx="2514600" cy="1819275"/>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41" name="Google Shape;441;p58"/>
          <p:cNvSpPr txBox="1"/>
          <p:nvPr/>
        </p:nvSpPr>
        <p:spPr>
          <a:xfrm>
            <a:off x="5257800" y="457200"/>
            <a:ext cx="2819400" cy="2114550"/>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42" name="Google Shape;442;p58"/>
          <p:cNvSpPr txBox="1"/>
          <p:nvPr/>
        </p:nvSpPr>
        <p:spPr>
          <a:xfrm>
            <a:off x="5794375" y="2609850"/>
            <a:ext cx="1489075" cy="298450"/>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1" lang="en-US" sz="1800" u="none">
                <a:solidFill>
                  <a:schemeClr val="dk1"/>
                </a:solidFill>
                <a:latin typeface="Calibri"/>
                <a:ea typeface="Calibri"/>
                <a:cs typeface="Calibri"/>
                <a:sym typeface="Calibri"/>
              </a:rPr>
              <a:t>Petunia axillaris</a:t>
            </a:r>
            <a:endParaRPr/>
          </a:p>
        </p:txBody>
      </p:sp>
      <p:sp>
        <p:nvSpPr>
          <p:cNvPr id="443" name="Google Shape;443;p58"/>
          <p:cNvSpPr txBox="1"/>
          <p:nvPr/>
        </p:nvSpPr>
        <p:spPr>
          <a:xfrm>
            <a:off x="688975" y="5124450"/>
            <a:ext cx="1878012" cy="30003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1" lang="en-US" sz="1800" u="none">
                <a:solidFill>
                  <a:schemeClr val="dk1"/>
                </a:solidFill>
                <a:latin typeface="Calibri"/>
                <a:ea typeface="Calibri"/>
                <a:cs typeface="Calibri"/>
                <a:sym typeface="Calibri"/>
              </a:rPr>
              <a:t>Capsicum baccatum</a:t>
            </a:r>
            <a:endParaRPr/>
          </a:p>
        </p:txBody>
      </p:sp>
      <p:sp>
        <p:nvSpPr>
          <p:cNvPr id="444" name="Google Shape;444;p58"/>
          <p:cNvSpPr txBox="1"/>
          <p:nvPr/>
        </p:nvSpPr>
        <p:spPr>
          <a:xfrm>
            <a:off x="457200" y="3352800"/>
            <a:ext cx="2619375" cy="1743075"/>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45" name="Google Shape;445;p58"/>
          <p:cNvSpPr txBox="1"/>
          <p:nvPr/>
        </p:nvSpPr>
        <p:spPr>
          <a:xfrm>
            <a:off x="5961062" y="3505200"/>
            <a:ext cx="1963737" cy="2333625"/>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46" name="Google Shape;446;p58"/>
          <p:cNvSpPr txBox="1"/>
          <p:nvPr/>
        </p:nvSpPr>
        <p:spPr>
          <a:xfrm>
            <a:off x="3657600" y="3733800"/>
            <a:ext cx="2057400" cy="1905000"/>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50" name="Shape 450"/>
        <p:cNvGrpSpPr/>
        <p:nvPr/>
      </p:nvGrpSpPr>
      <p:grpSpPr>
        <a:xfrm>
          <a:off x="0" y="0"/>
          <a:ext cx="0" cy="0"/>
          <a:chOff x="0" y="0"/>
          <a:chExt cx="0" cy="0"/>
        </a:xfrm>
      </p:grpSpPr>
      <p:sp>
        <p:nvSpPr>
          <p:cNvPr id="451" name="Google Shape;451;p59"/>
          <p:cNvSpPr txBox="1"/>
          <p:nvPr/>
        </p:nvSpPr>
        <p:spPr>
          <a:xfrm>
            <a:off x="4406900" y="428625"/>
            <a:ext cx="4451350" cy="6072187"/>
          </a:xfrm>
          <a:prstGeom prst="rect">
            <a:avLst/>
          </a:prstGeom>
          <a:blipFill rotWithShape="1">
            <a:blip r:embed="rId3">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52" name="Google Shape;452;p59"/>
          <p:cNvSpPr txBox="1"/>
          <p:nvPr/>
        </p:nvSpPr>
        <p:spPr>
          <a:xfrm>
            <a:off x="214312" y="428625"/>
            <a:ext cx="4365625" cy="6072187"/>
          </a:xfrm>
          <a:prstGeom prst="rect">
            <a:avLst/>
          </a:prstGeom>
          <a:blipFill rotWithShape="1">
            <a:blip r:embed="rId4">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53" name="Google Shape;453;p59"/>
          <p:cNvSpPr txBox="1"/>
          <p:nvPr/>
        </p:nvSpPr>
        <p:spPr>
          <a:xfrm>
            <a:off x="5500687" y="5072062"/>
            <a:ext cx="2000250" cy="1214437"/>
          </a:xfrm>
          <a:prstGeom prst="rect">
            <a:avLst/>
          </a:prstGeom>
          <a:blipFill rotWithShape="1">
            <a:blip r:embed="rId5">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54" name="Google Shape;454;p59"/>
          <p:cNvSpPr txBox="1"/>
          <p:nvPr/>
        </p:nvSpPr>
        <p:spPr>
          <a:xfrm>
            <a:off x="5000625" y="2143125"/>
            <a:ext cx="2786062" cy="2357437"/>
          </a:xfrm>
          <a:prstGeom prst="rect">
            <a:avLst/>
          </a:prstGeom>
          <a:blipFill rotWithShape="1">
            <a:blip r:embed="rId6">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55" name="Google Shape;455;p59"/>
          <p:cNvSpPr txBox="1"/>
          <p:nvPr/>
        </p:nvSpPr>
        <p:spPr>
          <a:xfrm>
            <a:off x="5500687" y="500062"/>
            <a:ext cx="1571625" cy="1285875"/>
          </a:xfrm>
          <a:prstGeom prst="rect">
            <a:avLst/>
          </a:prstGeom>
          <a:blipFill rotWithShape="1">
            <a:blip r:embed="rId7">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56" name="Google Shape;456;p59"/>
          <p:cNvSpPr txBox="1"/>
          <p:nvPr/>
        </p:nvSpPr>
        <p:spPr>
          <a:xfrm>
            <a:off x="285750" y="500062"/>
            <a:ext cx="3000375" cy="2579687"/>
          </a:xfrm>
          <a:prstGeom prst="rect">
            <a:avLst/>
          </a:prstGeom>
          <a:blipFill rotWithShape="1">
            <a:blip r:embed="rId8">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
        <p:nvSpPr>
          <p:cNvPr id="457" name="Google Shape;457;p59"/>
          <p:cNvSpPr txBox="1"/>
          <p:nvPr/>
        </p:nvSpPr>
        <p:spPr>
          <a:xfrm>
            <a:off x="1500187" y="3429000"/>
            <a:ext cx="785812" cy="698500"/>
          </a:xfrm>
          <a:prstGeom prst="rect">
            <a:avLst/>
          </a:prstGeom>
          <a:blipFill rotWithShape="1">
            <a:blip r:embed="rId9">
              <a:alphaModFix/>
            </a:blip>
            <a:stretch>
              <a:fillRect b="0" l="0" r="0" t="0"/>
            </a:stretch>
          </a:blip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t/>
            </a:r>
            <a:endParaRPr b="0" i="0" sz="1800" u="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3" name="Shape 83"/>
        <p:cNvGrpSpPr/>
        <p:nvPr/>
      </p:nvGrpSpPr>
      <p:grpSpPr>
        <a:xfrm>
          <a:off x="0" y="0"/>
          <a:ext cx="0" cy="0"/>
          <a:chOff x="0" y="0"/>
          <a:chExt cx="0" cy="0"/>
        </a:xfrm>
      </p:grpSpPr>
      <p:sp>
        <p:nvSpPr>
          <p:cNvPr id="84" name="Google Shape;84;p6"/>
          <p:cNvSpPr txBox="1"/>
          <p:nvPr>
            <p:ph type="title"/>
          </p:nvPr>
        </p:nvSpPr>
        <p:spPr>
          <a:xfrm>
            <a:off x="307975" y="736600"/>
            <a:ext cx="923925" cy="392112"/>
          </a:xfrm>
          <a:prstGeom prst="rect">
            <a:avLst/>
          </a:prstGeom>
          <a:noFill/>
          <a:ln>
            <a:noFill/>
          </a:ln>
        </p:spPr>
        <p:txBody>
          <a:bodyPr anchorCtr="0" anchor="t" bIns="0" lIns="0" spcFirstLastPara="1" rIns="0" wrap="square" tIns="12700">
            <a:spAutoFit/>
          </a:bodyPr>
          <a:lstStyle/>
          <a:p>
            <a:pPr indent="0" lvl="0" marL="12700" rtl="0" algn="ctr">
              <a:lnSpc>
                <a:spcPct val="100000"/>
              </a:lnSpc>
              <a:spcBef>
                <a:spcPts val="0"/>
              </a:spcBef>
              <a:spcAft>
                <a:spcPts val="0"/>
              </a:spcAft>
              <a:buClr>
                <a:schemeClr val="dk1"/>
              </a:buClr>
              <a:buSzPts val="2400"/>
              <a:buFont typeface="Arial"/>
              <a:buNone/>
            </a:pPr>
            <a:r>
              <a:rPr b="1" i="0" lang="en-US" sz="2400" u="none">
                <a:solidFill>
                  <a:schemeClr val="dk1"/>
                </a:solidFill>
                <a:latin typeface="Arial"/>
                <a:ea typeface="Arial"/>
                <a:cs typeface="Arial"/>
                <a:sym typeface="Arial"/>
              </a:rPr>
              <a:t>Merits</a:t>
            </a:r>
            <a:endParaRPr/>
          </a:p>
        </p:txBody>
      </p:sp>
      <p:sp>
        <p:nvSpPr>
          <p:cNvPr id="85" name="Google Shape;85;p6"/>
          <p:cNvSpPr txBox="1"/>
          <p:nvPr/>
        </p:nvSpPr>
        <p:spPr>
          <a:xfrm>
            <a:off x="307975" y="1327150"/>
            <a:ext cx="8150225" cy="4554537"/>
          </a:xfrm>
          <a:prstGeom prst="rect">
            <a:avLst/>
          </a:prstGeom>
          <a:noFill/>
          <a:ln>
            <a:noFill/>
          </a:ln>
        </p:spPr>
        <p:txBody>
          <a:bodyPr anchorCtr="0" anchor="t" bIns="0" lIns="0" spcFirstLastPara="1" rIns="0" wrap="square" tIns="150475">
            <a:spAutoFit/>
          </a:bodyPr>
          <a:lstStyle/>
          <a:p>
            <a:pPr indent="-303212" lvl="0" marL="314325" marR="0" rtl="0" algn="l">
              <a:lnSpc>
                <a:spcPct val="100000"/>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obvious advantage of the system of Bentham and Hooker’s classification</a:t>
            </a:r>
            <a:endParaRPr/>
          </a:p>
          <a:p>
            <a:pPr indent="-303212" lvl="0" marL="314325" marR="0" rtl="0" algn="l">
              <a:lnSpc>
                <a:spcPct val="100000"/>
              </a:lnSpc>
              <a:spcBef>
                <a:spcPts val="100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is that, it provides one with easy means and ways for identifying a plant.</a:t>
            </a:r>
            <a:endParaRPr/>
          </a:p>
          <a:p>
            <a:pPr indent="-303212" lvl="0" marL="314325" marR="0" rtl="0" algn="l">
              <a:lnSpc>
                <a:spcPct val="100000"/>
              </a:lnSpc>
              <a:spcBef>
                <a:spcPts val="100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The description of families and genera is very accurate</a:t>
            </a:r>
            <a:endParaRPr/>
          </a:p>
          <a:p>
            <a:pPr indent="-303212" lvl="0" marL="314325" marR="0" rtl="0" algn="l">
              <a:lnSpc>
                <a:spcPct val="177777"/>
              </a:lnSpc>
              <a:spcBef>
                <a:spcPts val="20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Each	family	has	a	synopsis	in	the	beginning	which	is	very	useful	in  identification</a:t>
            </a:r>
            <a:endParaRPr/>
          </a:p>
          <a:p>
            <a:pPr indent="-303212" lvl="0" marL="314325" marR="0" rtl="0" algn="l">
              <a:lnSpc>
                <a:spcPct val="177777"/>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This classification is a great natural system of its own kind and to a great  extent forms an ancestor of every recent system.</a:t>
            </a:r>
            <a:endParaRPr/>
          </a:p>
          <a:p>
            <a:pPr indent="-303212" lvl="0" marL="314325" marR="0" rtl="0" algn="l">
              <a:lnSpc>
                <a:spcPct val="177777"/>
              </a:lnSpc>
              <a:spcBef>
                <a:spcPts val="0"/>
              </a:spcBef>
              <a:spcAft>
                <a:spcPts val="0"/>
              </a:spcAft>
              <a:buClr>
                <a:schemeClr val="dk1"/>
              </a:buClr>
              <a:buSzPts val="1800"/>
              <a:buFont typeface="Noto Sans Symbols"/>
              <a:buChar char="⮚"/>
            </a:pPr>
            <a:r>
              <a:rPr b="0" i="0" lang="en-US" sz="1800" u="none">
                <a:solidFill>
                  <a:schemeClr val="dk1"/>
                </a:solidFill>
                <a:latin typeface="Arial"/>
                <a:ea typeface="Arial"/>
                <a:cs typeface="Arial"/>
                <a:sym typeface="Arial"/>
              </a:rPr>
              <a:t>Another importance of this system lies in the extempore study of the actual  specimens by the authors and thus the classification of Bentham and Hooker</a:t>
            </a:r>
            <a:endParaRPr/>
          </a:p>
          <a:p>
            <a:pPr indent="-303212" lvl="0" marL="314325" marR="0" rtl="0" algn="l">
              <a:lnSpc>
                <a:spcPct val="177777"/>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represents the result of a careful comparative examination of known genera  of all flowering plants.</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461" name="Shape 461"/>
        <p:cNvGrpSpPr/>
        <p:nvPr/>
      </p:nvGrpSpPr>
      <p:grpSpPr>
        <a:xfrm>
          <a:off x="0" y="0"/>
          <a:ext cx="0" cy="0"/>
          <a:chOff x="0" y="0"/>
          <a:chExt cx="0" cy="0"/>
        </a:xfrm>
      </p:grpSpPr>
      <p:sp>
        <p:nvSpPr>
          <p:cNvPr id="462" name="Google Shape;462;p60"/>
          <p:cNvSpPr txBox="1"/>
          <p:nvPr/>
        </p:nvSpPr>
        <p:spPr>
          <a:xfrm>
            <a:off x="384175" y="322262"/>
            <a:ext cx="7794625" cy="414178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Economic importance</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Medicininal : </a:t>
            </a:r>
            <a:r>
              <a:rPr b="0" i="1" lang="en-US" sz="1800" u="none">
                <a:solidFill>
                  <a:schemeClr val="dk1"/>
                </a:solidFill>
                <a:latin typeface="Calibri"/>
                <a:ea typeface="Calibri"/>
                <a:cs typeface="Calibri"/>
                <a:sym typeface="Calibri"/>
              </a:rPr>
              <a:t>Atropa belladona </a:t>
            </a:r>
            <a:r>
              <a:rPr b="0" i="0" lang="en-US" sz="1800" u="none">
                <a:solidFill>
                  <a:schemeClr val="dk1"/>
                </a:solidFill>
                <a:latin typeface="Calibri"/>
                <a:ea typeface="Calibri"/>
                <a:cs typeface="Calibri"/>
                <a:sym typeface="Calibri"/>
              </a:rPr>
              <a:t>for atropin, which is used in tinctures and plasters,  it is also antidote for poisoning by opium.</a:t>
            </a:r>
            <a:endParaRPr/>
          </a:p>
          <a:p>
            <a:pPr indent="0" lvl="0" marL="12700" marR="0" rtl="0" algn="l">
              <a:lnSpc>
                <a:spcPct val="100000"/>
              </a:lnSpc>
              <a:spcBef>
                <a:spcPts val="0"/>
              </a:spcBef>
              <a:spcAft>
                <a:spcPts val="0"/>
              </a:spcAft>
              <a:buClr>
                <a:schemeClr val="dk1"/>
              </a:buClr>
              <a:buSzPts val="1800"/>
              <a:buFont typeface="Calibri"/>
              <a:buNone/>
            </a:pPr>
            <a:r>
              <a:rPr b="0" i="1" lang="en-US" sz="1800" u="none">
                <a:solidFill>
                  <a:schemeClr val="dk1"/>
                </a:solidFill>
                <a:latin typeface="Calibri"/>
                <a:ea typeface="Calibri"/>
                <a:cs typeface="Calibri"/>
                <a:sym typeface="Calibri"/>
              </a:rPr>
              <a:t>Datura atrsmonium </a:t>
            </a:r>
            <a:r>
              <a:rPr b="0" i="0" lang="en-US" sz="1800" u="none">
                <a:solidFill>
                  <a:schemeClr val="dk1"/>
                </a:solidFill>
                <a:latin typeface="Calibri"/>
                <a:ea typeface="Calibri"/>
                <a:cs typeface="Calibri"/>
                <a:sym typeface="Calibri"/>
              </a:rPr>
              <a:t>– dried leaves are the sources of drug stramonium,  used in spasm of broncioles in asthma and treatment in parkinsonism.</a:t>
            </a:r>
            <a:endParaRPr/>
          </a:p>
          <a:p>
            <a:pPr indent="-107442" lvl="0" marL="12700" marR="0" rtl="0" algn="l">
              <a:lnSpc>
                <a:spcPct val="100000"/>
              </a:lnSpc>
              <a:spcBef>
                <a:spcPts val="0"/>
              </a:spcBef>
              <a:spcAft>
                <a:spcPts val="0"/>
              </a:spcAft>
              <a:buClr>
                <a:schemeClr val="dk1"/>
              </a:buClr>
              <a:buSzPts val="1692"/>
              <a:buFont typeface="Arial"/>
              <a:buChar char="•"/>
            </a:pPr>
            <a:r>
              <a:rPr b="0" i="0" lang="en-US" sz="1800" u="none">
                <a:solidFill>
                  <a:schemeClr val="dk1"/>
                </a:solidFill>
                <a:latin typeface="Calibri"/>
                <a:ea typeface="Calibri"/>
                <a:cs typeface="Calibri"/>
                <a:sym typeface="Calibri"/>
              </a:rPr>
              <a:t>Ornamental: </a:t>
            </a:r>
            <a:r>
              <a:rPr b="0" i="1" lang="en-US" sz="1800" u="none">
                <a:solidFill>
                  <a:schemeClr val="dk1"/>
                </a:solidFill>
                <a:latin typeface="Calibri"/>
                <a:ea typeface="Calibri"/>
                <a:cs typeface="Calibri"/>
                <a:sym typeface="Calibri"/>
              </a:rPr>
              <a:t>Petunia axillaris</a:t>
            </a:r>
            <a:endParaRPr/>
          </a:p>
          <a:p>
            <a:pPr indent="-107442" lvl="0" marL="12700" marR="0" rtl="0" algn="l">
              <a:lnSpc>
                <a:spcPct val="100000"/>
              </a:lnSpc>
              <a:spcBef>
                <a:spcPts val="0"/>
              </a:spcBef>
              <a:spcAft>
                <a:spcPts val="0"/>
              </a:spcAft>
              <a:buClr>
                <a:schemeClr val="dk1"/>
              </a:buClr>
              <a:buSzPts val="1692"/>
              <a:buFont typeface="Arial"/>
              <a:buChar char="•"/>
            </a:pPr>
            <a:r>
              <a:rPr b="0" i="0" lang="en-US" sz="1800" u="none">
                <a:solidFill>
                  <a:schemeClr val="dk1"/>
                </a:solidFill>
                <a:latin typeface="Calibri"/>
                <a:ea typeface="Calibri"/>
                <a:cs typeface="Calibri"/>
                <a:sym typeface="Calibri"/>
              </a:rPr>
              <a:t>Edible:</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Affinity and systematic position</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The family has got affinity with the members of Convolvulaceae and  Scrophulariaceae.</a:t>
            </a:r>
            <a:endParaRPr/>
          </a:p>
          <a:p>
            <a:pPr indent="0" lvl="0" marL="12700" marR="0" rtl="0" algn="l">
              <a:lnSpc>
                <a:spcPct val="100000"/>
              </a:lnSpc>
              <a:spcBef>
                <a:spcPts val="0"/>
              </a:spcBef>
              <a:spcAft>
                <a:spcPts val="0"/>
              </a:spcAft>
              <a:buClr>
                <a:schemeClr val="dk1"/>
              </a:buClr>
              <a:buSzPts val="1800"/>
              <a:buFont typeface="Calibri"/>
              <a:buNone/>
            </a:pPr>
            <a:r>
              <a:rPr b="0" i="0" lang="en-US" sz="1800" u="none">
                <a:solidFill>
                  <a:schemeClr val="dk1"/>
                </a:solidFill>
                <a:latin typeface="Calibri"/>
                <a:ea typeface="Calibri"/>
                <a:cs typeface="Calibri"/>
                <a:sym typeface="Calibri"/>
              </a:rPr>
              <a:t>Class – Dicotyledonae  Sub-Class Gamopetalae  Series-Bicarpellatae  Order- Polemoniales  Family- Solanaceae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89" name="Shape 89"/>
        <p:cNvGrpSpPr/>
        <p:nvPr/>
      </p:nvGrpSpPr>
      <p:grpSpPr>
        <a:xfrm>
          <a:off x="0" y="0"/>
          <a:ext cx="0" cy="0"/>
          <a:chOff x="0" y="0"/>
          <a:chExt cx="0" cy="0"/>
        </a:xfrm>
      </p:grpSpPr>
      <p:sp>
        <p:nvSpPr>
          <p:cNvPr id="90" name="Google Shape;90;p7"/>
          <p:cNvSpPr txBox="1"/>
          <p:nvPr/>
        </p:nvSpPr>
        <p:spPr>
          <a:xfrm>
            <a:off x="79375" y="0"/>
            <a:ext cx="8836025" cy="6510337"/>
          </a:xfrm>
          <a:prstGeom prst="rect">
            <a:avLst/>
          </a:prstGeom>
          <a:noFill/>
          <a:ln>
            <a:noFill/>
          </a:ln>
        </p:spPr>
        <p:txBody>
          <a:bodyPr anchorCtr="0" anchor="t" bIns="0" lIns="0" spcFirstLastPara="1" rIns="0" wrap="square" tIns="99050">
            <a:spAutoFit/>
          </a:bodyPr>
          <a:lstStyle/>
          <a:p>
            <a:pPr indent="0" lvl="0" marL="12700" marR="0" rtl="0" algn="l">
              <a:lnSpc>
                <a:spcPct val="100000"/>
              </a:lnSpc>
              <a:spcBef>
                <a:spcPts val="0"/>
              </a:spcBef>
              <a:spcAft>
                <a:spcPts val="0"/>
              </a:spcAft>
              <a:buClr>
                <a:schemeClr val="dk1"/>
              </a:buClr>
              <a:buSzPts val="1800"/>
              <a:buFont typeface="Arial"/>
              <a:buNone/>
            </a:pPr>
            <a:r>
              <a:rPr b="1" i="0" lang="en-US" sz="1800" u="none">
                <a:solidFill>
                  <a:schemeClr val="dk1"/>
                </a:solidFill>
                <a:latin typeface="Arial"/>
                <a:ea typeface="Arial"/>
                <a:cs typeface="Arial"/>
                <a:sym typeface="Arial"/>
              </a:rPr>
              <a:t>Demerits</a:t>
            </a:r>
            <a:endParaRPr b="0" i="0" sz="1800" u="none">
              <a:solidFill>
                <a:schemeClr val="dk1"/>
              </a:solidFill>
              <a:latin typeface="Arial"/>
              <a:ea typeface="Arial"/>
              <a:cs typeface="Arial"/>
              <a:sym typeface="Arial"/>
            </a:endParaRPr>
          </a:p>
          <a:p>
            <a:pPr indent="-107442" lvl="0" marL="12700" marR="0" rtl="0" algn="l">
              <a:lnSpc>
                <a:spcPct val="100000"/>
              </a:lnSpc>
              <a:spcBef>
                <a:spcPts val="600"/>
              </a:spcBef>
              <a:spcAft>
                <a:spcPts val="0"/>
              </a:spcAft>
              <a:buClr>
                <a:schemeClr val="dk1"/>
              </a:buClr>
              <a:buSzPts val="1692"/>
              <a:buFont typeface="Noto Sans Symbols"/>
              <a:buChar char="⮚"/>
            </a:pPr>
            <a:r>
              <a:rPr b="0" i="0" lang="en-US" sz="1800" u="none">
                <a:solidFill>
                  <a:schemeClr val="dk1"/>
                </a:solidFill>
                <a:latin typeface="Arial"/>
                <a:ea typeface="Arial"/>
                <a:cs typeface="Arial"/>
                <a:sym typeface="Arial"/>
              </a:rPr>
              <a:t>The	classification	is	based	on	the	assumption	of	constancy	of	species.	It</a:t>
            </a:r>
            <a:endParaRPr/>
          </a:p>
          <a:p>
            <a:pPr indent="0" lvl="0" marL="12700" marR="0" rtl="0" algn="just">
              <a:lnSpc>
                <a:spcPct val="15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establishes no phylogenetic relationship in different taxa of plants; hence many  important evolutionary characters were neglected. So, closely related families were  kept apart and many distant families of plants were put together e.g., in  dicotyledons, Euphorbiaceae was placed in Monochlamydeae though related to</a:t>
            </a:r>
            <a:endParaRPr/>
          </a:p>
          <a:p>
            <a:pPr indent="0" lvl="0" marL="12700" marR="0" rtl="0" algn="just">
              <a:lnSpc>
                <a:spcPct val="150000"/>
              </a:lnSpc>
              <a:spcBef>
                <a:spcPts val="0"/>
              </a:spcBef>
              <a:spcAft>
                <a:spcPts val="0"/>
              </a:spcAft>
              <a:buClr>
                <a:schemeClr val="dk1"/>
              </a:buClr>
              <a:buSzPts val="1800"/>
              <a:buFont typeface="Arial"/>
              <a:buNone/>
            </a:pPr>
            <a:r>
              <a:rPr b="0" i="0" lang="en-US" sz="1800" u="none">
                <a:solidFill>
                  <a:schemeClr val="dk1"/>
                </a:solidFill>
                <a:latin typeface="Arial"/>
                <a:ea typeface="Arial"/>
                <a:cs typeface="Arial"/>
                <a:sym typeface="Arial"/>
              </a:rPr>
              <a:t>Malvaceae; the retention of some natural orders </a:t>
            </a:r>
            <a:r>
              <a:rPr b="0" i="1" lang="en-US" sz="1800" u="none">
                <a:solidFill>
                  <a:schemeClr val="dk1"/>
                </a:solidFill>
                <a:latin typeface="Arial"/>
                <a:ea typeface="Arial"/>
                <a:cs typeface="Arial"/>
                <a:sym typeface="Arial"/>
              </a:rPr>
              <a:t>e:g. </a:t>
            </a:r>
            <a:r>
              <a:rPr b="0" i="0" lang="en-US" sz="1800" u="none">
                <a:solidFill>
                  <a:schemeClr val="dk1"/>
                </a:solidFill>
                <a:latin typeface="Arial"/>
                <a:ea typeface="Arial"/>
                <a:cs typeface="Arial"/>
                <a:sym typeface="Arial"/>
              </a:rPr>
              <a:t>Nyctaginaceae,  Polygonaceae, Amaranthaceae, Chenopodiaceae etc. in the subclass  Monochlamydeae is also unnatural because those orders are related to the orders  having differentiated perianth. Similarly in monocotyledons Hydrocharitaceae and  highly evolved Orchidaceae were put together under Microspermae due to their  small seeds. Related families like Liliaceae and Amaryllidaceae were kept apart.</a:t>
            </a:r>
            <a:endParaRPr/>
          </a:p>
          <a:p>
            <a:pPr indent="-107442" lvl="0" marL="12700" marR="0" rtl="0" algn="l">
              <a:lnSpc>
                <a:spcPct val="100000"/>
              </a:lnSpc>
              <a:spcBef>
                <a:spcPts val="1000"/>
              </a:spcBef>
              <a:spcAft>
                <a:spcPts val="0"/>
              </a:spcAft>
              <a:buClr>
                <a:schemeClr val="dk1"/>
              </a:buClr>
              <a:buSzPts val="1692"/>
              <a:buFont typeface="Noto Sans Symbols"/>
              <a:buChar char="⮚"/>
            </a:pPr>
            <a:r>
              <a:rPr b="0" i="0" lang="en-US" sz="1800" u="none">
                <a:solidFill>
                  <a:schemeClr val="dk1"/>
                </a:solidFill>
                <a:latin typeface="Arial"/>
                <a:ea typeface="Arial"/>
                <a:cs typeface="Arial"/>
                <a:sym typeface="Arial"/>
              </a:rPr>
              <a:t>The origin of angiosperms was not established.</a:t>
            </a:r>
            <a:endParaRPr/>
          </a:p>
          <a:p>
            <a:pPr indent="-107442" lvl="0" marL="12700" marR="0" rtl="0" algn="l">
              <a:lnSpc>
                <a:spcPct val="150000"/>
              </a:lnSpc>
              <a:spcBef>
                <a:spcPts val="0"/>
              </a:spcBef>
              <a:spcAft>
                <a:spcPts val="0"/>
              </a:spcAft>
              <a:buClr>
                <a:schemeClr val="dk1"/>
              </a:buClr>
              <a:buSzPts val="1692"/>
              <a:buFont typeface="Noto Sans Symbols"/>
              <a:buChar char="⮚"/>
            </a:pPr>
            <a:r>
              <a:rPr b="0" i="0" lang="en-US" sz="1800" u="none">
                <a:solidFill>
                  <a:schemeClr val="dk1"/>
                </a:solidFill>
                <a:latin typeface="Arial"/>
                <a:ea typeface="Arial"/>
                <a:cs typeface="Arial"/>
                <a:sym typeface="Arial"/>
              </a:rPr>
              <a:t>The position of gymnosperms is also anomalous i.e. in between dicotyledons and  monocotyledons.</a:t>
            </a:r>
            <a:endParaRPr/>
          </a:p>
          <a:p>
            <a:pPr indent="-107442" lvl="0" marL="12700" marR="0" rtl="0" algn="l">
              <a:lnSpc>
                <a:spcPct val="100000"/>
              </a:lnSpc>
              <a:spcBef>
                <a:spcPts val="1000"/>
              </a:spcBef>
              <a:spcAft>
                <a:spcPts val="0"/>
              </a:spcAft>
              <a:buClr>
                <a:schemeClr val="dk1"/>
              </a:buClr>
              <a:buSzPts val="1692"/>
              <a:buFont typeface="Noto Sans Symbols"/>
              <a:buChar char="⮚"/>
            </a:pPr>
            <a:r>
              <a:rPr b="0" i="0" lang="en-US" sz="1800" u="none">
                <a:solidFill>
                  <a:schemeClr val="dk1"/>
                </a:solidFill>
                <a:latin typeface="Arial"/>
                <a:ea typeface="Arial"/>
                <a:cs typeface="Arial"/>
                <a:sym typeface="Arial"/>
              </a:rPr>
              <a:t>The group Monochlamydeae is entirely artificial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4" name="Shape 94"/>
        <p:cNvGrpSpPr/>
        <p:nvPr/>
      </p:nvGrpSpPr>
      <p:grpSpPr>
        <a:xfrm>
          <a:off x="0" y="0"/>
          <a:ext cx="0" cy="0"/>
          <a:chOff x="0" y="0"/>
          <a:chExt cx="0" cy="0"/>
        </a:xfrm>
      </p:grpSpPr>
      <p:sp>
        <p:nvSpPr>
          <p:cNvPr id="95" name="Google Shape;95;p8"/>
          <p:cNvSpPr txBox="1"/>
          <p:nvPr/>
        </p:nvSpPr>
        <p:spPr>
          <a:xfrm>
            <a:off x="79375" y="25400"/>
            <a:ext cx="8683625" cy="4589462"/>
          </a:xfrm>
          <a:prstGeom prst="rect">
            <a:avLst/>
          </a:prstGeom>
          <a:noFill/>
          <a:ln>
            <a:noFill/>
          </a:ln>
        </p:spPr>
        <p:txBody>
          <a:bodyPr anchorCtr="0" anchor="t" bIns="0" lIns="0" spcFirstLastPara="1" rIns="0" wrap="square" tIns="12700">
            <a:spAutoFit/>
          </a:bodyPr>
          <a:lstStyle/>
          <a:p>
            <a:pPr indent="0" lvl="0" marL="0" marR="0" rtl="0" algn="ctr">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Hutchinson's system of Classification</a:t>
            </a:r>
            <a:endParaRPr b="0" i="0" sz="2000" u="none">
              <a:solidFill>
                <a:schemeClr val="dk1"/>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2000"/>
              <a:buFont typeface="Calibri"/>
              <a:buNone/>
            </a:pPr>
            <a:r>
              <a:t/>
            </a:r>
            <a:endParaRPr b="0" i="0" sz="2000" u="non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Hutchinson a British Botanist from England, associated with Royal Botanic Garden,  Kew (1926,34) proposed a phylogenetic system of classification, its principles  parallel to that of Bessey.</a:t>
            </a:r>
            <a:endParaRPr/>
          </a:p>
          <a:p>
            <a:pPr indent="0" lvl="0" marL="0" marR="0" rtl="0" algn="just">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He mainly concerned with the classification of angiosperms. His work first appeared  in a 2-volume work </a:t>
            </a:r>
            <a:r>
              <a:rPr b="1" i="0" lang="en-US" sz="2000" u="none">
                <a:solidFill>
                  <a:srgbClr val="006FC0"/>
                </a:solidFill>
                <a:latin typeface="Calibri"/>
                <a:ea typeface="Calibri"/>
                <a:cs typeface="Calibri"/>
                <a:sym typeface="Calibri"/>
              </a:rPr>
              <a:t>“The Families of Flowering Plants” (1926, 1934). </a:t>
            </a:r>
            <a:r>
              <a:rPr b="0" i="0" lang="en-US" sz="2000" u="none">
                <a:solidFill>
                  <a:schemeClr val="dk1"/>
                </a:solidFill>
                <a:latin typeface="Calibri"/>
                <a:ea typeface="Calibri"/>
                <a:cs typeface="Calibri"/>
                <a:sym typeface="Calibri"/>
              </a:rPr>
              <a:t>This had  undergone several revisions.</a:t>
            </a:r>
            <a:endParaRPr/>
          </a:p>
          <a:p>
            <a:pPr indent="0" lvl="0" marL="0" marR="0" rtl="0" algn="just">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He published “</a:t>
            </a:r>
            <a:r>
              <a:rPr b="0" i="0" lang="en-US" sz="2000" u="none">
                <a:solidFill>
                  <a:srgbClr val="006FC0"/>
                </a:solidFill>
                <a:latin typeface="Calibri"/>
                <a:ea typeface="Calibri"/>
                <a:cs typeface="Calibri"/>
                <a:sym typeface="Calibri"/>
              </a:rPr>
              <a:t>Genera of Flowering Plants” (1964-1967).</a:t>
            </a:r>
            <a:endParaRPr/>
          </a:p>
          <a:p>
            <a:pPr indent="0" lvl="0" marL="0" marR="0" rtl="0" algn="just">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He published “</a:t>
            </a:r>
            <a:r>
              <a:rPr b="0" i="0" lang="en-US" sz="2000" u="none">
                <a:solidFill>
                  <a:srgbClr val="006FC0"/>
                </a:solidFill>
                <a:latin typeface="Calibri"/>
                <a:ea typeface="Calibri"/>
                <a:cs typeface="Calibri"/>
                <a:sym typeface="Calibri"/>
              </a:rPr>
              <a:t>Evolution and Phylogeny of Flowering Plants” (1969).</a:t>
            </a:r>
            <a:endParaRPr b="0" i="0" sz="20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t/>
            </a:r>
            <a:endParaRPr b="0" i="0" sz="2000" u="none">
              <a:solidFill>
                <a:schemeClr val="dk1"/>
              </a:solidFill>
              <a:latin typeface="Times New Roman"/>
              <a:ea typeface="Times New Roman"/>
              <a:cs typeface="Times New Roman"/>
              <a:sym typeface="Times New Roman"/>
            </a:endParaRPr>
          </a:p>
          <a:p>
            <a:pPr indent="0" lvl="0" marL="0" marR="0" rtl="0" algn="just">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According to him, angiosperms were considered monophyletic in origin, from  hypothetical Proangiosperms. Initially , the angiosperms were regarded to have  evolved along the two separate evolutionary lines, </a:t>
            </a:r>
            <a:r>
              <a:rPr b="0" i="0" lang="en-US" sz="2000" u="none">
                <a:solidFill>
                  <a:srgbClr val="006FC0"/>
                </a:solidFill>
                <a:latin typeface="Calibri"/>
                <a:ea typeface="Calibri"/>
                <a:cs typeface="Calibri"/>
                <a:sym typeface="Calibri"/>
              </a:rPr>
              <a:t>Herbaceae </a:t>
            </a:r>
            <a:r>
              <a:rPr b="0" i="0" lang="en-US" sz="2000" u="none">
                <a:solidFill>
                  <a:schemeClr val="dk1"/>
                </a:solidFill>
                <a:latin typeface="Calibri"/>
                <a:ea typeface="Calibri"/>
                <a:cs typeface="Calibri"/>
                <a:sym typeface="Calibri"/>
              </a:rPr>
              <a:t>derived from  Rannales and the </a:t>
            </a:r>
            <a:r>
              <a:rPr b="0" i="0" lang="en-US" sz="2000" u="none">
                <a:solidFill>
                  <a:srgbClr val="006FC0"/>
                </a:solidFill>
                <a:latin typeface="Calibri"/>
                <a:ea typeface="Calibri"/>
                <a:cs typeface="Calibri"/>
                <a:sym typeface="Calibri"/>
              </a:rPr>
              <a:t>Lignosae </a:t>
            </a:r>
            <a:r>
              <a:rPr b="0" i="0" lang="en-US" sz="2000" u="none">
                <a:solidFill>
                  <a:schemeClr val="dk1"/>
                </a:solidFill>
                <a:latin typeface="Calibri"/>
                <a:ea typeface="Calibri"/>
                <a:cs typeface="Calibri"/>
                <a:sym typeface="Calibri"/>
              </a:rPr>
              <a:t>derived from Magnoliales.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9" name="Shape 99"/>
        <p:cNvGrpSpPr/>
        <p:nvPr/>
      </p:nvGrpSpPr>
      <p:grpSpPr>
        <a:xfrm>
          <a:off x="0" y="0"/>
          <a:ext cx="0" cy="0"/>
          <a:chOff x="0" y="0"/>
          <a:chExt cx="0" cy="0"/>
        </a:xfrm>
      </p:grpSpPr>
      <p:sp>
        <p:nvSpPr>
          <p:cNvPr id="100" name="Google Shape;100;p9"/>
          <p:cNvSpPr txBox="1"/>
          <p:nvPr/>
        </p:nvSpPr>
        <p:spPr>
          <a:xfrm>
            <a:off x="79375" y="57150"/>
            <a:ext cx="8759825" cy="6427787"/>
          </a:xfrm>
          <a:prstGeom prst="rect">
            <a:avLst/>
          </a:prstGeom>
          <a:noFill/>
          <a:ln>
            <a:noFill/>
          </a:ln>
        </p:spPr>
        <p:txBody>
          <a:bodyPr anchorCtr="0" anchor="t" bIns="0" lIns="0" spcFirstLastPara="1" rIns="0" wrap="square" tIns="12700">
            <a:spAutoFit/>
          </a:bodyPr>
          <a:lstStyle/>
          <a:p>
            <a:pPr indent="0" lvl="0" marL="12700" marR="0" rtl="0" algn="l">
              <a:lnSpc>
                <a:spcPct val="100000"/>
              </a:lnSpc>
              <a:spcBef>
                <a:spcPts val="0"/>
              </a:spcBef>
              <a:spcAft>
                <a:spcPts val="0"/>
              </a:spcAft>
              <a:buClr>
                <a:schemeClr val="dk1"/>
              </a:buClr>
              <a:buSzPts val="2000"/>
              <a:buFont typeface="Arial"/>
              <a:buNone/>
            </a:pPr>
            <a:r>
              <a:rPr b="1" i="0" lang="en-US" sz="2000" u="none">
                <a:solidFill>
                  <a:schemeClr val="dk1"/>
                </a:solidFill>
                <a:latin typeface="Arial"/>
                <a:ea typeface="Arial"/>
                <a:cs typeface="Arial"/>
                <a:sym typeface="Arial"/>
              </a:rPr>
              <a:t>Hutchinson's Classification was based on principles</a:t>
            </a:r>
            <a:endParaRPr b="0" i="0" sz="2000" u="none">
              <a:solidFill>
                <a:schemeClr val="dk1"/>
              </a:solidFill>
              <a:latin typeface="Arial"/>
              <a:ea typeface="Arial"/>
              <a:cs typeface="Arial"/>
              <a:sym typeface="Arial"/>
            </a:endParaRPr>
          </a:p>
          <a:p>
            <a:pPr indent="0" lvl="0" marL="12700" marR="0" rtl="0" algn="l">
              <a:lnSpc>
                <a:spcPct val="100000"/>
              </a:lnSpc>
              <a:spcBef>
                <a:spcPts val="0"/>
              </a:spcBef>
              <a:spcAft>
                <a:spcPts val="0"/>
              </a:spcAft>
              <a:buClr>
                <a:schemeClr val="dk1"/>
              </a:buClr>
              <a:buSzPts val="2000"/>
              <a:buFont typeface="Calibri"/>
              <a:buNone/>
            </a:pPr>
            <a:r>
              <a:t/>
            </a:r>
            <a:endParaRPr b="0" i="0" sz="2000" u="none">
              <a:solidFill>
                <a:schemeClr val="dk1"/>
              </a:solidFill>
              <a:latin typeface="Times New Roman"/>
              <a:ea typeface="Times New Roman"/>
              <a:cs typeface="Times New Roman"/>
              <a:sym typeface="Times New Roman"/>
            </a:endParaRPr>
          </a:p>
          <a:p>
            <a:pPr indent="-127000" lvl="0" marL="12700" marR="0" rtl="0" algn="just">
              <a:lnSpc>
                <a:spcPct val="100000"/>
              </a:lnSpc>
              <a:spcBef>
                <a:spcPts val="0"/>
              </a:spcBef>
              <a:spcAft>
                <a:spcPts val="0"/>
              </a:spcAft>
              <a:buClr>
                <a:schemeClr val="dk1"/>
              </a:buClr>
              <a:buSzPts val="2000"/>
              <a:buFont typeface="Arial"/>
              <a:buAutoNum type="arabicPeriod"/>
            </a:pPr>
            <a:r>
              <a:rPr b="0" i="0" lang="en-US" sz="2000" u="none">
                <a:solidFill>
                  <a:schemeClr val="dk1"/>
                </a:solidFill>
                <a:latin typeface="Arial"/>
                <a:ea typeface="Arial"/>
                <a:cs typeface="Arial"/>
                <a:sym typeface="Arial"/>
              </a:rPr>
              <a:t>Evolution is both (1) upwards and (2) downwards. The latter involving  degradation and degeneration; examples: (1) towards the sympetalous  condition; epigyny; (2) towards the. apetalous state of many flowers ;  unisexuality in flowering plants.</a:t>
            </a:r>
            <a:endParaRPr/>
          </a:p>
          <a:p>
            <a:pPr indent="-127000" lvl="0" marL="12700" marR="0" rtl="0" algn="just">
              <a:lnSpc>
                <a:spcPct val="100000"/>
              </a:lnSpc>
              <a:spcBef>
                <a:spcPts val="0"/>
              </a:spcBef>
              <a:spcAft>
                <a:spcPts val="0"/>
              </a:spcAft>
              <a:buClr>
                <a:schemeClr val="dk1"/>
              </a:buClr>
              <a:buSzPts val="2000"/>
              <a:buFont typeface="Arial"/>
              <a:buAutoNum type="arabicPeriod"/>
            </a:pPr>
            <a:r>
              <a:rPr b="0" i="0" lang="en-US" sz="2000" u="none">
                <a:solidFill>
                  <a:schemeClr val="dk1"/>
                </a:solidFill>
                <a:latin typeface="Arial"/>
                <a:ea typeface="Arial"/>
                <a:cs typeface="Arial"/>
                <a:sym typeface="Arial"/>
              </a:rPr>
              <a:t>Evolution does </a:t>
            </a:r>
            <a:r>
              <a:rPr b="0" i="0" lang="en-US" sz="2000" u="none">
                <a:solidFill>
                  <a:srgbClr val="006FC0"/>
                </a:solidFill>
                <a:latin typeface="Arial"/>
                <a:ea typeface="Arial"/>
                <a:cs typeface="Arial"/>
                <a:sym typeface="Arial"/>
              </a:rPr>
              <a:t>not necessarily involve all organs </a:t>
            </a:r>
            <a:r>
              <a:rPr b="0" i="0" lang="en-US" sz="2000" u="none">
                <a:solidFill>
                  <a:schemeClr val="dk1"/>
                </a:solidFill>
                <a:latin typeface="Arial"/>
                <a:ea typeface="Arial"/>
                <a:cs typeface="Arial"/>
                <a:sym typeface="Arial"/>
              </a:rPr>
              <a:t>of the plant at the same  time; and one organ or set of organ may be advancing while another set is  stationary or retrograding. For example in the family Crassulaceae the  carpels have remained free, while some genera aresympetalous.</a:t>
            </a:r>
            <a:endParaRPr/>
          </a:p>
          <a:p>
            <a:pPr indent="-127000" lvl="0" marL="12700" marR="0" rtl="0" algn="just">
              <a:lnSpc>
                <a:spcPct val="100000"/>
              </a:lnSpc>
              <a:spcBef>
                <a:spcPts val="0"/>
              </a:spcBef>
              <a:spcAft>
                <a:spcPts val="0"/>
              </a:spcAft>
              <a:buClr>
                <a:schemeClr val="dk1"/>
              </a:buClr>
              <a:buSzPts val="2000"/>
              <a:buFont typeface="Arial"/>
              <a:buAutoNum type="arabicPeriod"/>
            </a:pPr>
            <a:r>
              <a:rPr b="0" i="0" lang="en-US" sz="2000" u="none">
                <a:solidFill>
                  <a:schemeClr val="dk1"/>
                </a:solidFill>
                <a:latin typeface="Arial"/>
                <a:ea typeface="Arial"/>
                <a:cs typeface="Arial"/>
                <a:sym typeface="Arial"/>
              </a:rPr>
              <a:t>Evolution has generally been consistent, and when a particular progression  or retrogression has set in, it is persisted into the end of the' phylum;  examples: the strong tendency to zygomorphy of the corolla coupled with  the reduction in the number of stamens in Engler's hypogynous  </a:t>
            </a:r>
            <a:r>
              <a:rPr b="0" i="1" lang="en-US" sz="2000" u="none">
                <a:solidFill>
                  <a:schemeClr val="dk1"/>
                </a:solidFill>
                <a:latin typeface="Arial"/>
                <a:ea typeface="Arial"/>
                <a:cs typeface="Arial"/>
                <a:sym typeface="Arial"/>
              </a:rPr>
              <a:t>Metachlamydeae: </a:t>
            </a:r>
            <a:r>
              <a:rPr b="0" i="0" lang="en-US" sz="2000" u="none">
                <a:solidFill>
                  <a:schemeClr val="dk1"/>
                </a:solidFill>
                <a:latin typeface="Arial"/>
                <a:ea typeface="Arial"/>
                <a:cs typeface="Arial"/>
                <a:sym typeface="Arial"/>
              </a:rPr>
              <a:t>the great tendency to perigyny and epigyny in the  </a:t>
            </a:r>
            <a:r>
              <a:rPr b="0" i="1" lang="en-US" sz="2000" u="none">
                <a:solidFill>
                  <a:schemeClr val="dk1"/>
                </a:solidFill>
                <a:latin typeface="Arial"/>
                <a:ea typeface="Arial"/>
                <a:cs typeface="Arial"/>
                <a:sym typeface="Arial"/>
              </a:rPr>
              <a:t>Archichlamydeae </a:t>
            </a:r>
            <a:r>
              <a:rPr b="0" i="0" lang="en-US" sz="2000" u="none">
                <a:solidFill>
                  <a:schemeClr val="dk1"/>
                </a:solidFill>
                <a:latin typeface="Arial"/>
                <a:ea typeface="Arial"/>
                <a:cs typeface="Arial"/>
                <a:sym typeface="Arial"/>
              </a:rPr>
              <a:t>and </a:t>
            </a:r>
            <a:r>
              <a:rPr b="0" i="1" lang="en-US" sz="2000" u="none">
                <a:solidFill>
                  <a:schemeClr val="dk1"/>
                </a:solidFill>
                <a:latin typeface="Arial"/>
                <a:ea typeface="Arial"/>
                <a:cs typeface="Arial"/>
                <a:sym typeface="Arial"/>
              </a:rPr>
              <a:t>Metachlamydeae </a:t>
            </a:r>
            <a:r>
              <a:rPr b="0" i="0" lang="en-US" sz="2000" u="none">
                <a:solidFill>
                  <a:schemeClr val="dk1"/>
                </a:solidFill>
                <a:latin typeface="Arial"/>
                <a:ea typeface="Arial"/>
                <a:cs typeface="Arial"/>
                <a:sym typeface="Arial"/>
              </a:rPr>
              <a:t>as exhibited in the families  </a:t>
            </a:r>
            <a:r>
              <a:rPr b="0" i="1" lang="en-US" sz="2000" u="none">
                <a:solidFill>
                  <a:schemeClr val="dk1"/>
                </a:solidFill>
                <a:latin typeface="Arial"/>
                <a:ea typeface="Arial"/>
                <a:cs typeface="Arial"/>
                <a:sym typeface="Arial"/>
              </a:rPr>
              <a:t>Apiaceae </a:t>
            </a:r>
            <a:r>
              <a:rPr b="0" i="0" lang="en-US" sz="2000" u="none">
                <a:solidFill>
                  <a:schemeClr val="dk1"/>
                </a:solidFill>
                <a:latin typeface="Arial"/>
                <a:ea typeface="Arial"/>
                <a:cs typeface="Arial"/>
                <a:sym typeface="Arial"/>
              </a:rPr>
              <a:t>and </a:t>
            </a:r>
            <a:r>
              <a:rPr b="0" i="1" lang="en-US" sz="2000" u="none">
                <a:solidFill>
                  <a:schemeClr val="dk1"/>
                </a:solidFill>
                <a:latin typeface="Arial"/>
                <a:ea typeface="Arial"/>
                <a:cs typeface="Arial"/>
                <a:sym typeface="Arial"/>
              </a:rPr>
              <a:t>Rubiaceae </a:t>
            </a:r>
            <a:r>
              <a:rPr b="0" i="0" lang="en-US" sz="2000" u="none">
                <a:solidFill>
                  <a:schemeClr val="dk1"/>
                </a:solidFill>
                <a:latin typeface="Arial"/>
                <a:ea typeface="Arial"/>
                <a:cs typeface="Arial"/>
                <a:sym typeface="Arial"/>
              </a:rPr>
              <a:t>respectively.</a:t>
            </a:r>
            <a:endParaRPr/>
          </a:p>
          <a:p>
            <a:pPr indent="-127000" lvl="0" marL="12700" marR="0" rtl="0" algn="just">
              <a:lnSpc>
                <a:spcPct val="100000"/>
              </a:lnSpc>
              <a:spcBef>
                <a:spcPts val="0"/>
              </a:spcBef>
              <a:spcAft>
                <a:spcPts val="0"/>
              </a:spcAft>
              <a:buClr>
                <a:schemeClr val="dk1"/>
              </a:buClr>
              <a:buSzPts val="2000"/>
              <a:buFont typeface="Arial"/>
              <a:buAutoNum type="arabicPeriod"/>
            </a:pPr>
            <a:r>
              <a:rPr b="0" i="0" lang="en-US" sz="2000" u="none">
                <a:solidFill>
                  <a:schemeClr val="dk1"/>
                </a:solidFill>
                <a:latin typeface="Arial"/>
                <a:ea typeface="Arial"/>
                <a:cs typeface="Arial"/>
                <a:sym typeface="Arial"/>
              </a:rPr>
              <a:t>In certain groups, </a:t>
            </a:r>
            <a:r>
              <a:rPr b="0" i="0" lang="en-US" sz="2000" u="none">
                <a:solidFill>
                  <a:srgbClr val="006FC0"/>
                </a:solidFill>
                <a:latin typeface="Arial"/>
                <a:ea typeface="Arial"/>
                <a:cs typeface="Arial"/>
                <a:sym typeface="Arial"/>
              </a:rPr>
              <a:t>trees and shrubs are probably more primitive than herbs</a:t>
            </a:r>
            <a:r>
              <a:rPr b="0" i="0" lang="en-US" sz="2000" u="none">
                <a:solidFill>
                  <a:schemeClr val="dk1"/>
                </a:solidFill>
                <a:latin typeface="Arial"/>
                <a:ea typeface="Arial"/>
                <a:cs typeface="Arial"/>
                <a:sym typeface="Arial"/>
              </a:rPr>
              <a:t>;  examples: Mimosaceae and Caesalpiniaceae (trees and shrubs) as  compared with the derived family Fabaceae (papiJionaceae) (becoming  herbaceous).</a:t>
            </a:r>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2020-09-01T17:50:13Z</dcterms:created>
  <dc:creator>Personal</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2019-10-04T00:00:00Z</vt:filetime>
  </property>
  <property fmtid="{D5CDD505-2E9C-101B-9397-08002B2CF9AE}" pid="3" name="Creator">
    <vt:lpstr>Microsoft® PowerPoint® 2016</vt:lpstr>
  </property>
  <property fmtid="{D5CDD505-2E9C-101B-9397-08002B2CF9AE}" pid="4" name="LastSaved">
    <vt:filetime>2020-09-01T00:00:00Z</vt:filetime>
  </property>
</Properties>
</file>