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g8hNUR3N/4WP4Pz777oPI6yT5K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86022938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8602293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86022938d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86022938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/>
        </p:txBody>
      </p:sp>
      <p:sp>
        <p:nvSpPr>
          <p:cNvPr id="31" name="Google Shape;31;p3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9pPr>
          </a:lstStyle>
          <a:p/>
        </p:txBody>
      </p:sp>
      <p:sp>
        <p:nvSpPr>
          <p:cNvPr id="37" name="Google Shape;37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/>
        </p:txBody>
      </p:sp>
      <p:sp>
        <p:nvSpPr>
          <p:cNvPr id="38" name="Google Shape;38;p3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9pPr>
          </a:lstStyle>
          <a:p/>
        </p:txBody>
      </p:sp>
      <p:sp>
        <p:nvSpPr>
          <p:cNvPr id="49" name="Google Shape;49;p3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/>
        </p:txBody>
      </p:sp>
      <p:sp>
        <p:nvSpPr>
          <p:cNvPr id="50" name="Google Shape;50;p3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9pPr>
          </a:lstStyle>
          <a:p/>
        </p:txBody>
      </p:sp>
      <p:sp>
        <p:nvSpPr>
          <p:cNvPr id="51" name="Google Shape;51;p3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/>
        </p:txBody>
      </p:sp>
      <p:sp>
        <p:nvSpPr>
          <p:cNvPr id="52" name="Google Shape;52;p3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/>
        </p:txBody>
      </p:sp>
      <p:sp>
        <p:nvSpPr>
          <p:cNvPr id="58" name="Google Shape;58;p39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/>
        </p:txBody>
      </p:sp>
      <p:sp>
        <p:nvSpPr>
          <p:cNvPr id="59" name="Google Shape;59;p3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9pPr>
          </a:lstStyle>
          <a:p/>
        </p:txBody>
      </p:sp>
      <p:sp>
        <p:nvSpPr>
          <p:cNvPr id="65" name="Google Shape;65;p4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86022938d_0_0"/>
          <p:cNvSpPr/>
          <p:nvPr/>
        </p:nvSpPr>
        <p:spPr>
          <a:xfrm>
            <a:off x="3327875" y="4053825"/>
            <a:ext cx="4544400" cy="132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G. Swapna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Lecturer in Botany</a:t>
            </a:r>
            <a:endParaRPr sz="4100"/>
          </a:p>
        </p:txBody>
      </p:sp>
      <p:sp>
        <p:nvSpPr>
          <p:cNvPr id="85" name="Google Shape;85;g1086022938d_0_0"/>
          <p:cNvSpPr/>
          <p:nvPr/>
        </p:nvSpPr>
        <p:spPr>
          <a:xfrm>
            <a:off x="1887000" y="1421475"/>
            <a:ext cx="5015400" cy="132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/>
              <a:t>Systematics</a:t>
            </a:r>
            <a:endParaRPr b="1" sz="5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wn of thorns cyathium.jpg"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52400"/>
            <a:ext cx="3276600" cy="2951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rrocactus.jpg" id="135" name="Google Shape;1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304800"/>
            <a:ext cx="40386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phocereus.jpg" id="136" name="Google Shape;1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6425" y="3200400"/>
            <a:ext cx="586263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228600" y="3810000"/>
            <a:ext cx="2855912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Classic example of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convergence 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Euphorbiaceae &amp;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Cactaceae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/>
        </p:nvSpPr>
        <p:spPr>
          <a:xfrm>
            <a:off x="228600" y="609600"/>
            <a:ext cx="9102725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eriod" startAt="2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Cladists or phylogenetic classification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-does not use binomial nomenclature or ranks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-only examines the branching patterns of evolution using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phylogenetic trees that reflect monophyletic groups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-only recognizes monophyletic groups, so Asclepiadaceae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becomes part of Apocynaceae and birds part of Reptilia (Figs. 39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and 40)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-cladogram using DNA sequence data indicates that monocots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are derived from within dicots making the dicot group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paraphyletic (Fig. 41)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ocyn. cladogram                                              000440CEMacintosh HD                   B746699A:"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725" y="1343025"/>
            <a:ext cx="5670550" cy="417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adograms1                                                    000440CEMacintosh HD                   B746699A:" id="152" name="Google Shape;1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2012" y="0"/>
            <a:ext cx="5314950" cy="81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sonia ciliata.JPG                                            0008BBD5Macintosh HD                   B746699A:" id="157" name="Google Shape;1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925" y="228600"/>
            <a:ext cx="5614987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clepias2.JPG" id="158" name="Google Shape;1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3514725"/>
            <a:ext cx="4267200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3"/>
          <p:cNvSpPr txBox="1"/>
          <p:nvPr/>
        </p:nvSpPr>
        <p:spPr>
          <a:xfrm>
            <a:off x="228600" y="609600"/>
            <a:ext cx="33051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Apocynaceae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(1900 species)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Amsonia ciliata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Walter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381000" y="3962400"/>
            <a:ext cx="3471862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Asclepiadaceae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(2900 species with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characteristics of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Apocynaceae except all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have corona and fused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stamens  and pistil)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Asclepias viridiflora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Raf.</a:t>
            </a:r>
            <a:endParaRPr b="0" i="1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DNA cladogram                                                  000440CEMacintosh HD                   B746699A:" id="165" name="Google Shape;1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116012"/>
            <a:ext cx="5789612" cy="462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/>
        </p:nvSpPr>
        <p:spPr>
          <a:xfrm>
            <a:off x="0" y="228600"/>
            <a:ext cx="8340725" cy="6370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After grouping is complete, ranks are assigned.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Ranks used in the Taxonomic Hierarchy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_______________________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-plants have eukaryotic cells and are in Domain Eukaryota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Kingdom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-members of the Kingdom Plantae, photosynthesize, have tissues,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and undergo alternation of  generations.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_______________________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-groups of classes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-international rules specify that it must end in -phyta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Bryophyta, Anthoceratophyta, Marchantiophyta (Hepatophyta),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Lycopodiophyta, Psilotophyta, Equisetophyta, Polypodiophyta,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Cycadophyta, Ginkgophyta, Pinophyta, Gnetophyta,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Magnoliophyta are the 12 divisions of plants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/>
        </p:nvSpPr>
        <p:spPr>
          <a:xfrm>
            <a:off x="0" y="228600"/>
            <a:ext cx="899160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_____________________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-groups of subclasses and orders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-international rules specify an -opsida ending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-Magnoliopsida (Dicots) and Liliopsida (monocots) are the two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classes of Magnoliophtes (Anthophytes or Angiosperms)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Subclass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-groups of orders that end in -idea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-Cronquist system contains 11 subclasses and is widely used and presented in Appendix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Order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-groups of families that end in -ales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/>
          <p:nvPr/>
        </p:nvSpPr>
        <p:spPr>
          <a:xfrm>
            <a:off x="0" y="228600"/>
            <a:ext cx="8763000" cy="60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____________________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-groups of subfamilies, tribes, or genera that end in -aceae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-387-685 depending on classification system with 149 in North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Central Texas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Eight families may have endings other than -aceae: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Name			Modern Name		Common Name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Palmae						Palm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Cruciferae					Mustard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Umbelliferae					Carrot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Labiatae					Mint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Graminae					Grass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Leguminosae					Pea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Compositae					Sunflower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Guttiferae		Clusiaceae		St. John’s Wort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/>
        </p:nvSpPr>
        <p:spPr>
          <a:xfrm>
            <a:off x="0" y="609600"/>
            <a:ext cx="9144000" cy="67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Subfamily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-groups of  tribes or genera in large families that ends in -oideae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-One example is the Grass family in Appendix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Tribe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-groups of genera in large families that end in -eae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-One example is the Grass family in Appendix 2 and Asteraceae on Page 298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Genus (Genera)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-groups of one (monotypic Ex.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Ginkgo biloba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 several species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(large one is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Quercus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(oaks) with 400 species worldwide)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-first part of binomial scientific name with no set ending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-may be divided into sections or subgenera in a large genus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2801618" y="566425"/>
            <a:ext cx="326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Systematics	</a:t>
            </a:r>
            <a:endParaRPr sz="3200"/>
          </a:p>
        </p:txBody>
      </p:sp>
      <p:pic>
        <p:nvPicPr>
          <p:cNvPr descr="Amsonia ciliata.JPG                                            0008BBD5Macintosh HD                   B746699A: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057400"/>
            <a:ext cx="815340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/>
        </p:nvSpPr>
        <p:spPr>
          <a:xfrm>
            <a:off x="66675" y="381000"/>
            <a:ext cx="9323387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Species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-the second part of a binomial scientific name often called the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species epithet with no set ending;  basic unit of classification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-may not be used alone as must accompany a genus name. When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genus name is written once in a document, it may be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abbreviated-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Q. fusiformis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Small (liveoak)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pic>
        <p:nvPicPr>
          <p:cNvPr descr="Q. fusiformis.jpg                                              000936C8Macintosh HD                   B746699A:" id="191" name="Google Shape;19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590800"/>
            <a:ext cx="7467600" cy="40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/>
        </p:nvSpPr>
        <p:spPr>
          <a:xfrm>
            <a:off x="0" y="193675"/>
            <a:ext cx="855980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use scientific names instead of common names?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Common names are not____________, scientific names are.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Common names give no information about generic relationships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 example cottonwoods and aspens are both close relatives and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 the same genus,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Populus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  You may have known these common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names but not realized they were related.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 startAt="3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Plants often have more than one _____________name.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Populus deltoides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Bartram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Marshall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subsp.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deltoides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called eastern cottonwood and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alamo.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Populus deltoides.jpeg" id="197" name="Google Shape;1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3648075"/>
            <a:ext cx="480060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/>
        </p:nvSpPr>
        <p:spPr>
          <a:xfrm>
            <a:off x="228600" y="228600"/>
            <a:ext cx="8610600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 startAt="4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Several plants may have the same common name.  For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 100s of different plants are referred to as sunflowers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 startAt="5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Many plants do not have a common name. 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Cyperus setigerus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Torr. &amp; Hook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 startAt="5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Common names may be ______________.  For example live oak and poison-oak are in two very different families.</a:t>
            </a:r>
            <a:endParaRPr/>
          </a:p>
        </p:txBody>
      </p:sp>
      <p:pic>
        <p:nvPicPr>
          <p:cNvPr descr="Q. fusiformis.jpg                                              000936C8Macintosh HD                   B746699A:" id="203" name="Google Shape;2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050" y="3200400"/>
            <a:ext cx="67373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/>
        </p:nvSpPr>
        <p:spPr>
          <a:xfrm>
            <a:off x="0" y="228600"/>
            <a:ext cx="9144000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Scientific or botanical names were originally polynomials that were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brief description of the plant in Latin.  These were eventually all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changed to binomial nomenclature by Linnaeus.  For example, one species of buttercup was called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Ranunculus calycibus retroflexis, pedunculis falcatis, caule erecto, foliis compositis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which means the buttercup with bent-back sepals, curved flower stalks, erect stems, and compound leaves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ranunculus.jpg                                                 0008902EMacintosh HD                   B746699A:" id="209" name="Google Shape;2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971800"/>
            <a:ext cx="560228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/>
        </p:nvSpPr>
        <p:spPr>
          <a:xfrm>
            <a:off x="0" y="304800"/>
            <a:ext cx="9258300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Complete Scientific Name consists of three parts: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Generic name-Latin name beginning with a capital letter that is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italicized or underlined; if species is unknown can substitute sp.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(singular) or spp. (plural).  Uninomial- 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Quercus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2) Specific name or species epithet-Latin name beginning with a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lowercase letter that is italicized or underlined that is always used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with a genus name.  Binomial-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Q. fusiformis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(liveoak)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3) Authority-indicates the scientist that named a particular taxon.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Never italicized or underlined and often abbreviated-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Q. fusiformis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Small</a:t>
            </a:r>
            <a:endParaRPr/>
          </a:p>
        </p:txBody>
      </p:sp>
      <p:pic>
        <p:nvPicPr>
          <p:cNvPr descr="Quercus fusiformis close                                       000936C8Macintosh HD                   B746699A:" id="215" name="Google Shape;2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657600"/>
            <a:ext cx="4572000" cy="304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/>
        </p:nvSpPr>
        <p:spPr>
          <a:xfrm>
            <a:off x="0" y="304800"/>
            <a:ext cx="9144000" cy="60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Three intraspecific or infraspecific taxa are trinomials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1) Subspecies-populations within a species that have a regional range with distinctive morphological characteristics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-only intraspecific taxon used by zoologists and favored by modern plant systematists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Populus deltoides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Bartram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 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Marshall (cottonwood)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deltoides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subsp.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deltoides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-leaf  blade 10-20 teeth on each side,  E. 1/2 Texas to Wichita Falls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deltoides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subsp.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monilifera 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(Aiton) Eckenw.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-leaf blade with 5-10 teeth on each side, Panhandle S &amp; E to Eastland County in our area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Pg. 975-977 SMIFNCT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/>
        </p:nvSpPr>
        <p:spPr>
          <a:xfrm>
            <a:off x="0" y="304800"/>
            <a:ext cx="93218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2) Variety-populations within a species or subspecies with minor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morphological variation and a local range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-sometimes varieties are treated in the same sense as subspecies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Cercis canadensis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L. var.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canadensis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(usually single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trunked, etc. (Pg. 640) in stream bottoms and lower slopes in sand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or silt) and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C. canadensis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L. var.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texensis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(S. Watson) M. Hopkins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(usually multi-trunked, etc. on rocky limestone slopes)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&#10;REDBUD.jpg                                                     0008BC29Macintosh HD                   B746699A:" id="226" name="Google Shape;2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928937"/>
            <a:ext cx="5562600" cy="392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/>
        </p:nvSpPr>
        <p:spPr>
          <a:xfrm>
            <a:off x="123825" y="0"/>
            <a:ext cx="9172575" cy="67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3) forma-lowest category in the taxonomic hierarchy that is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differentiated  by minor variation.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-rarely used today and is not used in SMIFNCT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Miscellaneous Names: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Cultivars-cultivated form of some native species distinguished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by any characteristics and propagated by any means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-not a taxonomic category, used in horticulture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-not governed by international codes botanical nomenclature but by rules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of cultivated plants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-written with an initial capital letter and uses a modern language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-indicated by cv. or single quotation marks Ex. 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Citrus limon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cv.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Sugardaddy or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C. limon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‘Sugardaddy’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/>
        </p:nvSpPr>
        <p:spPr>
          <a:xfrm>
            <a:off x="0" y="304800"/>
            <a:ext cx="8296275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2) Hybrids-parental names connected by an X or an X in front of 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collective name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Baptisia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bicolor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Greenm. &amp; Larisey [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B. australis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X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B. bracteata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]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Pg. 80 SMIFNCT</a:t>
            </a:r>
            <a:endParaRPr/>
          </a:p>
        </p:txBody>
      </p:sp>
      <p:pic>
        <p:nvPicPr>
          <p:cNvPr descr="Baptisia.jpg                                                   0008BC29Macintosh HD                   B746699A:" id="237" name="Google Shape;23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828800"/>
            <a:ext cx="5562600" cy="4741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 txBox="1"/>
          <p:nvPr/>
        </p:nvSpPr>
        <p:spPr>
          <a:xfrm>
            <a:off x="685800" y="6096000"/>
            <a:ext cx="1589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B. australis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/>
        </p:nvSpPr>
        <p:spPr>
          <a:xfrm>
            <a:off x="0" y="381000"/>
            <a:ext cx="9202737" cy="67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International Code of Botanical Nomenclature (ICBN) is now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IC of Nomenclature for algae, fungi, and plants (ICNAFP)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Names follow rules of international codes, which include six principles: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Botanical nomenclature is independent of zoological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nomenclature. Names used in classification may overlap.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 startAt="2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Botanical names are represented by types.  Types are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specimens designated by botanist that names a new species.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They legally represent the name of the species and provide the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original material used in its description.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 startAt="3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Each taxonomic group has only one name.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 startAt="3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Scientific names are treated in Latin. International Code of Botanical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Nomenclature was revised and Latin is no longer required.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825140" y="1137350"/>
            <a:ext cx="74937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Taxonomy-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Classification-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Identification or Determination-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Nomenclature-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/>
        </p:nvSpPr>
        <p:spPr>
          <a:xfrm>
            <a:off x="-93662" y="0"/>
            <a:ext cx="8447087" cy="67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ICNAFP principles (cont.):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arenR" startAt="5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Nomenclature is based on priority of publication.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-way to determine acceptance when there are two or more names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 the same taxon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-oldest validly published name is correct starting with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Species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Plantarum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a book written by Linnaeus in 1753, and working your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way forward through the literature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Two consequences of principle of priority-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1.  Double Citation-indicates a change in rank and includes the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original authority name in parentheses, for example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Cercis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canadensis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L. var.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texensis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(S. Watson) M. Hopkins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2.  Synonyms-two or more names apply to the same taxon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Chelone obliqua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L. 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Systema Vegetabili, ed. XII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 p. 408. 1767.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Chelone purpurea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Mill. 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Miller's Garden Dictionary, ed XIII, n. 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1768. ---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C. obliqua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L. is accepted name based on priority.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6)  Rules are retroactive, effecting rules prior to enactment.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/>
        </p:nvSpPr>
        <p:spPr>
          <a:xfrm>
            <a:off x="0" y="228600"/>
            <a:ext cx="89916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Naming a newly discovered plant: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Gather data to show that populations are different.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Name constructed according to international codes and never used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before for a plant.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eriod" startAt="3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Clearly indicate its rank--Today usually new species or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intraspecies.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eriod" startAt="3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Designate a type specimen from the collections that you use to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obtain data.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eriod" startAt="5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the taxon and provide illustrations or photographs.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eriod" startAt="5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Publish work in a peer-reviewed journal.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Changing names as new data becomes available, can also occur.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Names are hypotheses based on the data known at the time.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Nelson and Elisens article from American Journal of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Botany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86022938d_0_132"/>
          <p:cNvSpPr txBox="1"/>
          <p:nvPr/>
        </p:nvSpPr>
        <p:spPr>
          <a:xfrm>
            <a:off x="3203175" y="2890050"/>
            <a:ext cx="3491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Times"/>
                <a:ea typeface="Times"/>
                <a:cs typeface="Times"/>
                <a:sym typeface="Times"/>
              </a:rPr>
              <a:t>Thank You </a:t>
            </a:r>
            <a:endParaRPr sz="54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00" y="609600"/>
            <a:ext cx="814705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Floristics-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Examples: 	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Manual of the Vascular Plants of Texas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Shinners and Mahler’s Illustrated Flora of North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Central Texas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Flora of North America</a:t>
            </a:r>
            <a:endParaRPr/>
          </a:p>
        </p:txBody>
      </p:sp>
      <p:pic>
        <p:nvPicPr>
          <p:cNvPr descr="PUCCOON.JPG                                                    0008BC7DMacintosh HD                   B746699A: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895600"/>
            <a:ext cx="5486400" cy="365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228600" y="228600"/>
            <a:ext cx="2779712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Native-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Introduced or exotic-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Naturalized-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TX honeysuckle.jpg                                             0008BCB4Macintosh HD                   B746699A:"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524000"/>
            <a:ext cx="5715000" cy="5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0" y="1676400"/>
            <a:ext cx="307975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Lonicera albiflora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Torr. &amp; Gray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and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L. sempervirens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L.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(red) are only native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honeysuckles in our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area.  Three are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perfoliate, whereas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introduced species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are not.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593725" y="441325"/>
            <a:ext cx="7996237" cy="6370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Primary goals of plant systematics: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Identify and describe all plants of world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@_____ species of plants known.  Many more undiscovered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(15,000 new species in South America alone).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@_____ vascular plants in USA and Canada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@_____  in Texas and 2223 in North Central Texas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AutoNum type="arabicPeriod" startAt="2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Develop a uniform, practical, and stable system of naming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plants that can be used by both plant taxonomists and others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needing to communicate about plants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International codes providesrules for naming and classification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that is uniform and stable. Books and websites allow us to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communicate (Appendix 5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and 11)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3. 	Form groups that reflect their evolutionary relationships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517525" y="288925"/>
            <a:ext cx="7781925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Taxa are grouped according to two main schools of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taxonomists (Read Appendix 6 for details):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1.  Traditional taxonomists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-look at overall similarity or phenetics which may recognize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paraphyletic groups like Asclepiadaceae and Reptiles (Fig. 39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And 40)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-Cronquist System in Appendix 1 is a widely used traditional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classification and uses monophyletic and paraphyletic groups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y&amp;Para groups                                               000440CEMacintosh HD                   B746699A: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28587"/>
            <a:ext cx="4716462" cy="672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/>
        </p:nvSpPr>
        <p:spPr>
          <a:xfrm>
            <a:off x="228600" y="381000"/>
            <a:ext cx="9042400" cy="6370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Monophyletic group-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-groups taxonomists try to form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-give information that is critical for breeding programs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search for useful products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Paraphyletic group-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-accepted by traditional taxonomist when group is phenetically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different and can be identified by its morphology ex. Birds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Asclepidaceae.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Polyphyletic group-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-taxonomist has made a mistake due to convergent evolution where species are not genetically closely related but have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adapted to similar environments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2006-12-11T15:17:13Z</dcterms:created>
  <dc:creator>BIO TSU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