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6" roundtripDataSignature="AMtx7mgfpBDZ+8cLZAYeavEku2qS3Xk8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093ae93398_0_0:notes"/>
          <p:cNvSpPr/>
          <p:nvPr>
            <p:ph idx="2" type="sldImg"/>
          </p:nvPr>
        </p:nvSpPr>
        <p:spPr>
          <a:xfrm>
            <a:off x="1524300" y="514350"/>
            <a:ext cx="6096300" cy="2571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093ae93398_0_0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3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4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5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6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7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8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9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title"/>
          </p:nvPr>
        </p:nvSpPr>
        <p:spPr>
          <a:xfrm>
            <a:off x="2272791" y="679145"/>
            <a:ext cx="4598416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body"/>
          </p:nvPr>
        </p:nvSpPr>
        <p:spPr>
          <a:xfrm>
            <a:off x="90804" y="1083310"/>
            <a:ext cx="8962390" cy="21475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2272791" y="679145"/>
            <a:ext cx="4598416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4"/>
          <p:cNvSpPr txBox="1"/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" type="subTitle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2272791" y="679145"/>
            <a:ext cx="4598416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" type="body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2" type="body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2272791" y="679145"/>
            <a:ext cx="4598416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90804" y="1083310"/>
            <a:ext cx="8962390" cy="21475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1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Relationship Id="rId4" Type="http://schemas.openxmlformats.org/officeDocument/2006/relationships/image" Target="../media/image9.jpg"/><Relationship Id="rId5" Type="http://schemas.openxmlformats.org/officeDocument/2006/relationships/image" Target="../media/image1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/>
          <p:nvPr>
            <p:ph type="title"/>
          </p:nvPr>
        </p:nvSpPr>
        <p:spPr>
          <a:xfrm>
            <a:off x="1083426" y="1386925"/>
            <a:ext cx="6252900" cy="13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-704215" lvl="0" marL="71628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STELAR EVOLUTION      IN  PTERIDOPHYTES</a:t>
            </a:r>
            <a:endParaRPr sz="44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" name="Google Shape;44;p1"/>
          <p:cNvSpPr txBox="1"/>
          <p:nvPr/>
        </p:nvSpPr>
        <p:spPr>
          <a:xfrm>
            <a:off x="2359532" y="3824096"/>
            <a:ext cx="4427100" cy="12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514350" lvl="0" marL="523875" marR="508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2700"/>
              <a:buFont typeface="Arial"/>
              <a:buAutoNum type="alphaUcPeriod" startAt="7"/>
            </a:pPr>
            <a:r>
              <a:rPr b="0" i="0" lang="en-US" sz="2700" u="none" cap="none" strike="noStrike">
                <a:solidFill>
                  <a:srgbClr val="001F5F"/>
                </a:solidFill>
                <a:latin typeface="Arial"/>
                <a:ea typeface="Arial"/>
                <a:cs typeface="Arial"/>
                <a:sym typeface="Arial"/>
              </a:rPr>
              <a:t>Swapna</a:t>
            </a:r>
            <a:endParaRPr b="0" i="0" sz="2700" u="none" cap="none" strike="noStrike">
              <a:solidFill>
                <a:srgbClr val="001F5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Lecturer in Botany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093ae93398_0_0"/>
          <p:cNvSpPr txBox="1"/>
          <p:nvPr>
            <p:ph type="title"/>
          </p:nvPr>
        </p:nvSpPr>
        <p:spPr>
          <a:xfrm>
            <a:off x="2757716" y="2494070"/>
            <a:ext cx="4598400" cy="7695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/>
              <a:t>Thank You</a:t>
            </a:r>
            <a:endParaRPr sz="5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/>
          <p:nvPr>
            <p:ph type="title"/>
          </p:nvPr>
        </p:nvSpPr>
        <p:spPr>
          <a:xfrm>
            <a:off x="535950" y="339300"/>
            <a:ext cx="7447200" cy="6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/>
              <a:t>BASIC TYPES OF STELES</a:t>
            </a:r>
            <a:endParaRPr sz="4400"/>
          </a:p>
        </p:txBody>
      </p:sp>
      <p:sp>
        <p:nvSpPr>
          <p:cNvPr id="50" name="Google Shape;50;p2"/>
          <p:cNvSpPr txBox="1"/>
          <p:nvPr/>
        </p:nvSpPr>
        <p:spPr>
          <a:xfrm>
            <a:off x="535940" y="1226565"/>
            <a:ext cx="7903845" cy="20751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-342900" lvl="0" marL="355600" marR="57721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PROTOSTELE – Central Xylem, surrounding  Phloem. No Pith. Primitive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55600" marR="5080" rtl="0" algn="l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SIPHONOSTELE – Protostele with Central Pith.  Advanced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1" name="Google Shape;51;p2"/>
          <p:cNvGrpSpPr/>
          <p:nvPr/>
        </p:nvGrpSpPr>
        <p:grpSpPr>
          <a:xfrm>
            <a:off x="374650" y="3929089"/>
            <a:ext cx="4076700" cy="2630672"/>
            <a:chOff x="374650" y="3498850"/>
            <a:chExt cx="4076700" cy="3060700"/>
          </a:xfrm>
        </p:grpSpPr>
        <p:sp>
          <p:nvSpPr>
            <p:cNvPr id="52" name="Google Shape;52;p2"/>
            <p:cNvSpPr/>
            <p:nvPr/>
          </p:nvSpPr>
          <p:spPr>
            <a:xfrm>
              <a:off x="381000" y="3505200"/>
              <a:ext cx="4064000" cy="30480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74650" y="3498850"/>
              <a:ext cx="4076700" cy="3060700"/>
            </a:xfrm>
            <a:custGeom>
              <a:rect b="b" l="l" r="r" t="t"/>
              <a:pathLst>
                <a:path extrusionOk="0" h="3060700" w="4076700">
                  <a:moveTo>
                    <a:pt x="0" y="3060700"/>
                  </a:moveTo>
                  <a:lnTo>
                    <a:pt x="4076700" y="3060700"/>
                  </a:lnTo>
                  <a:lnTo>
                    <a:pt x="4076700" y="0"/>
                  </a:lnTo>
                  <a:lnTo>
                    <a:pt x="0" y="0"/>
                  </a:lnTo>
                  <a:lnTo>
                    <a:pt x="0" y="3060700"/>
                  </a:lnTo>
                  <a:close/>
                </a:path>
              </a:pathLst>
            </a:custGeom>
            <a:noFill/>
            <a:ln cap="flat" cmpd="sng" w="12700">
              <a:solidFill>
                <a:srgbClr val="001F5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" name="Google Shape;54;p2"/>
          <p:cNvGrpSpPr/>
          <p:nvPr/>
        </p:nvGrpSpPr>
        <p:grpSpPr>
          <a:xfrm>
            <a:off x="4565650" y="3928938"/>
            <a:ext cx="3898900" cy="2515400"/>
            <a:chOff x="4565650" y="3346487"/>
            <a:chExt cx="3898900" cy="3098165"/>
          </a:xfrm>
        </p:grpSpPr>
        <p:sp>
          <p:nvSpPr>
            <p:cNvPr id="55" name="Google Shape;55;p2"/>
            <p:cNvSpPr/>
            <p:nvPr/>
          </p:nvSpPr>
          <p:spPr>
            <a:xfrm>
              <a:off x="4572000" y="3352837"/>
              <a:ext cx="3886200" cy="308546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565650" y="3346487"/>
              <a:ext cx="3898900" cy="3098165"/>
            </a:xfrm>
            <a:custGeom>
              <a:rect b="b" l="l" r="r" t="t"/>
              <a:pathLst>
                <a:path extrusionOk="0" h="3098165" w="3898900">
                  <a:moveTo>
                    <a:pt x="0" y="3098164"/>
                  </a:moveTo>
                  <a:lnTo>
                    <a:pt x="3898900" y="3098164"/>
                  </a:lnTo>
                  <a:lnTo>
                    <a:pt x="3898900" y="0"/>
                  </a:lnTo>
                  <a:lnTo>
                    <a:pt x="0" y="0"/>
                  </a:lnTo>
                  <a:lnTo>
                    <a:pt x="0" y="3098164"/>
                  </a:lnTo>
                  <a:close/>
                </a:path>
              </a:pathLst>
            </a:custGeom>
            <a:noFill/>
            <a:ln cap="flat" cmpd="sng" w="12700">
              <a:solidFill>
                <a:srgbClr val="001F5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"/>
          <p:cNvSpPr txBox="1"/>
          <p:nvPr>
            <p:ph type="title"/>
          </p:nvPr>
        </p:nvSpPr>
        <p:spPr>
          <a:xfrm>
            <a:off x="986450" y="186950"/>
            <a:ext cx="7204500" cy="6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/>
              <a:t>TYPES OF PROTOSTELES</a:t>
            </a:r>
            <a:endParaRPr sz="4400"/>
          </a:p>
        </p:txBody>
      </p:sp>
      <p:sp>
        <p:nvSpPr>
          <p:cNvPr id="62" name="Google Shape;62;p3"/>
          <p:cNvSpPr txBox="1"/>
          <p:nvPr/>
        </p:nvSpPr>
        <p:spPr>
          <a:xfrm>
            <a:off x="764540" y="824839"/>
            <a:ext cx="7946390" cy="3830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09850">
            <a:spAutoFit/>
          </a:bodyPr>
          <a:lstStyle/>
          <a:p>
            <a:pPr indent="-343535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Haplostele – Central circular Xylem. </a:t>
            </a:r>
            <a:r>
              <a:rPr i="1" lang="en-US" sz="3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Rhynia</a:t>
            </a:r>
            <a:endParaRPr sz="3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3535" lvl="0" marL="355600" marR="5080" rtl="0" algn="l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Actinostele – Star shaped Xylem. Ex. </a:t>
            </a:r>
            <a:r>
              <a:rPr i="1" lang="en-US" sz="3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Psilotum,  Lycopodium serratum</a:t>
            </a:r>
            <a:endParaRPr sz="3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3535" lvl="0" marL="355600" marR="251459" rtl="0" algn="l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Plectostele- Xylem broken into many parallel  plates</a:t>
            </a:r>
            <a:r>
              <a:rPr i="1" lang="en-US" sz="3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. Ex. L. clavatum</a:t>
            </a:r>
            <a:endParaRPr sz="3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3535" lvl="0" marL="355600" marR="190500" rtl="0" algn="l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Mixed Protostele – Small irregular patches of  Xylem</a:t>
            </a:r>
            <a:r>
              <a:rPr i="1" lang="en-US" sz="3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. Ex. L. cernuum</a:t>
            </a:r>
            <a:endParaRPr sz="3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3" name="Google Shape;63;p3"/>
          <p:cNvGrpSpPr/>
          <p:nvPr/>
        </p:nvGrpSpPr>
        <p:grpSpPr>
          <a:xfrm>
            <a:off x="1212850" y="5522337"/>
            <a:ext cx="6413500" cy="1189166"/>
            <a:chOff x="1212850" y="4794250"/>
            <a:chExt cx="6413500" cy="1917700"/>
          </a:xfrm>
        </p:grpSpPr>
        <p:sp>
          <p:nvSpPr>
            <p:cNvPr id="64" name="Google Shape;64;p3"/>
            <p:cNvSpPr/>
            <p:nvPr/>
          </p:nvSpPr>
          <p:spPr>
            <a:xfrm>
              <a:off x="1546920" y="4800600"/>
              <a:ext cx="5745358" cy="1767839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1212850" y="4794250"/>
              <a:ext cx="6413500" cy="1917700"/>
            </a:xfrm>
            <a:custGeom>
              <a:rect b="b" l="l" r="r" t="t"/>
              <a:pathLst>
                <a:path extrusionOk="0" h="1917700" w="6413500">
                  <a:moveTo>
                    <a:pt x="0" y="1917700"/>
                  </a:moveTo>
                  <a:lnTo>
                    <a:pt x="6413500" y="1917700"/>
                  </a:lnTo>
                  <a:lnTo>
                    <a:pt x="6413500" y="0"/>
                  </a:lnTo>
                  <a:lnTo>
                    <a:pt x="0" y="0"/>
                  </a:lnTo>
                  <a:lnTo>
                    <a:pt x="0" y="1917700"/>
                  </a:lnTo>
                  <a:close/>
                </a:path>
              </a:pathLst>
            </a:custGeom>
            <a:noFill/>
            <a:ln cap="flat" cmpd="sng" w="1270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4"/>
          <p:cNvGrpSpPr/>
          <p:nvPr/>
        </p:nvGrpSpPr>
        <p:grpSpPr>
          <a:xfrm>
            <a:off x="679450" y="222250"/>
            <a:ext cx="3365500" cy="3450590"/>
            <a:chOff x="679450" y="222250"/>
            <a:chExt cx="3365500" cy="3450590"/>
          </a:xfrm>
        </p:grpSpPr>
        <p:sp>
          <p:nvSpPr>
            <p:cNvPr id="71" name="Google Shape;71;p4"/>
            <p:cNvSpPr/>
            <p:nvPr/>
          </p:nvSpPr>
          <p:spPr>
            <a:xfrm>
              <a:off x="685800" y="228600"/>
              <a:ext cx="3352800" cy="3437381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679450" y="222250"/>
              <a:ext cx="3365500" cy="3450590"/>
            </a:xfrm>
            <a:custGeom>
              <a:rect b="b" l="l" r="r" t="t"/>
              <a:pathLst>
                <a:path extrusionOk="0" h="3450590" w="3365500">
                  <a:moveTo>
                    <a:pt x="0" y="3450081"/>
                  </a:moveTo>
                  <a:lnTo>
                    <a:pt x="3365500" y="3450081"/>
                  </a:lnTo>
                  <a:lnTo>
                    <a:pt x="3365500" y="0"/>
                  </a:lnTo>
                  <a:lnTo>
                    <a:pt x="0" y="0"/>
                  </a:lnTo>
                  <a:lnTo>
                    <a:pt x="0" y="3450081"/>
                  </a:lnTo>
                  <a:close/>
                </a:path>
              </a:pathLst>
            </a:custGeom>
            <a:noFill/>
            <a:ln cap="flat" cmpd="sng" w="12675">
              <a:solidFill>
                <a:srgbClr val="001F5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" name="Google Shape;73;p4"/>
          <p:cNvGrpSpPr/>
          <p:nvPr/>
        </p:nvGrpSpPr>
        <p:grpSpPr>
          <a:xfrm>
            <a:off x="4718050" y="527050"/>
            <a:ext cx="3715385" cy="3060700"/>
            <a:chOff x="4718050" y="527050"/>
            <a:chExt cx="3715385" cy="3060700"/>
          </a:xfrm>
        </p:grpSpPr>
        <p:sp>
          <p:nvSpPr>
            <p:cNvPr id="74" name="Google Shape;74;p4"/>
            <p:cNvSpPr/>
            <p:nvPr/>
          </p:nvSpPr>
          <p:spPr>
            <a:xfrm>
              <a:off x="4724400" y="533400"/>
              <a:ext cx="3702177" cy="30480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718050" y="527050"/>
              <a:ext cx="3715385" cy="3060700"/>
            </a:xfrm>
            <a:custGeom>
              <a:rect b="b" l="l" r="r" t="t"/>
              <a:pathLst>
                <a:path extrusionOk="0" h="3060700" w="3715384">
                  <a:moveTo>
                    <a:pt x="0" y="3060700"/>
                  </a:moveTo>
                  <a:lnTo>
                    <a:pt x="3714877" y="3060700"/>
                  </a:lnTo>
                  <a:lnTo>
                    <a:pt x="3714877" y="0"/>
                  </a:lnTo>
                  <a:lnTo>
                    <a:pt x="0" y="0"/>
                  </a:lnTo>
                  <a:lnTo>
                    <a:pt x="0" y="3060700"/>
                  </a:lnTo>
                  <a:close/>
                </a:path>
              </a:pathLst>
            </a:custGeom>
            <a:noFill/>
            <a:ln cap="flat" cmpd="sng" w="12700">
              <a:solidFill>
                <a:srgbClr val="001F5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" name="Google Shape;76;p4"/>
          <p:cNvGrpSpPr/>
          <p:nvPr/>
        </p:nvGrpSpPr>
        <p:grpSpPr>
          <a:xfrm>
            <a:off x="2660650" y="3867149"/>
            <a:ext cx="3644900" cy="2990850"/>
            <a:chOff x="2660650" y="3867149"/>
            <a:chExt cx="3644900" cy="2990850"/>
          </a:xfrm>
        </p:grpSpPr>
        <p:sp>
          <p:nvSpPr>
            <p:cNvPr id="77" name="Google Shape;77;p4"/>
            <p:cNvSpPr/>
            <p:nvPr/>
          </p:nvSpPr>
          <p:spPr>
            <a:xfrm>
              <a:off x="2667000" y="3873499"/>
              <a:ext cx="3632200" cy="2984497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660650" y="3867149"/>
              <a:ext cx="3644900" cy="2990850"/>
            </a:xfrm>
            <a:custGeom>
              <a:rect b="b" l="l" r="r" t="t"/>
              <a:pathLst>
                <a:path extrusionOk="0" h="2990850" w="3644900">
                  <a:moveTo>
                    <a:pt x="3644900" y="2990849"/>
                  </a:moveTo>
                  <a:lnTo>
                    <a:pt x="3644900" y="0"/>
                  </a:lnTo>
                  <a:lnTo>
                    <a:pt x="0" y="0"/>
                  </a:lnTo>
                  <a:lnTo>
                    <a:pt x="0" y="2990849"/>
                  </a:lnTo>
                </a:path>
              </a:pathLst>
            </a:custGeom>
            <a:noFill/>
            <a:ln cap="flat" cmpd="sng" w="12700">
              <a:solidFill>
                <a:srgbClr val="001F5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"/>
          <p:cNvSpPr txBox="1"/>
          <p:nvPr>
            <p:ph type="title"/>
          </p:nvPr>
        </p:nvSpPr>
        <p:spPr>
          <a:xfrm>
            <a:off x="709350" y="377400"/>
            <a:ext cx="7869300" cy="6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/>
              <a:t>TYPES OF SIPHONOSTELES</a:t>
            </a:r>
            <a:endParaRPr sz="4400"/>
          </a:p>
        </p:txBody>
      </p:sp>
      <p:sp>
        <p:nvSpPr>
          <p:cNvPr id="84" name="Google Shape;84;p5"/>
          <p:cNvSpPr txBox="1"/>
          <p:nvPr>
            <p:ph idx="1" type="body"/>
          </p:nvPr>
        </p:nvSpPr>
        <p:spPr>
          <a:xfrm>
            <a:off x="90804" y="1083310"/>
            <a:ext cx="8962390" cy="21475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5725">
            <a:spAutoFit/>
          </a:bodyPr>
          <a:lstStyle/>
          <a:p>
            <a:pPr indent="-342900" lvl="0" marL="80073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001F5F"/>
                </a:solidFill>
              </a:rPr>
              <a:t>Cladosiphonic </a:t>
            </a:r>
            <a:r>
              <a:rPr lang="en-US"/>
              <a:t>– No leaf traces</a:t>
            </a:r>
            <a:endParaRPr/>
          </a:p>
          <a:p>
            <a:pPr indent="-342900" lvl="0" marL="800735" rtl="0" algn="l">
              <a:lnSpc>
                <a:spcPct val="100000"/>
              </a:lnSpc>
              <a:spcBef>
                <a:spcPts val="575"/>
              </a:spcBef>
              <a:spcAft>
                <a:spcPts val="0"/>
              </a:spcAft>
              <a:buClr>
                <a:srgbClr val="001F5F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001F5F"/>
                </a:solidFill>
              </a:rPr>
              <a:t>Phyllosiphonic </a:t>
            </a:r>
            <a:r>
              <a:rPr lang="en-US"/>
              <a:t>– with leaf traces</a:t>
            </a:r>
            <a:endParaRPr/>
          </a:p>
          <a:p>
            <a:pPr indent="-342900" lvl="0" marL="800735" rtl="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01F5F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001F5F"/>
                </a:solidFill>
              </a:rPr>
              <a:t>Ectophloic </a:t>
            </a:r>
            <a:r>
              <a:rPr lang="en-US"/>
              <a:t>– Phloem outside xylem . Ex. Equisetum</a:t>
            </a:r>
            <a:endParaRPr/>
          </a:p>
          <a:p>
            <a:pPr indent="-342900" lvl="0" marL="800735" marR="5080" rtl="0" algn="l">
              <a:lnSpc>
                <a:spcPct val="100000"/>
              </a:lnSpc>
              <a:spcBef>
                <a:spcPts val="575"/>
              </a:spcBef>
              <a:spcAft>
                <a:spcPts val="0"/>
              </a:spcAft>
              <a:buClr>
                <a:srgbClr val="001F5F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001F5F"/>
                </a:solidFill>
              </a:rPr>
              <a:t>Amphiphloic </a:t>
            </a:r>
            <a:r>
              <a:rPr lang="en-US"/>
              <a:t>– Outer and inner rings of Phloem, Xylem central. Ex.  Marselia</a:t>
            </a:r>
            <a:endParaRPr/>
          </a:p>
        </p:txBody>
      </p:sp>
      <p:sp>
        <p:nvSpPr>
          <p:cNvPr id="85" name="Google Shape;85;p5"/>
          <p:cNvSpPr/>
          <p:nvPr/>
        </p:nvSpPr>
        <p:spPr>
          <a:xfrm>
            <a:off x="381000" y="3505200"/>
            <a:ext cx="3581400" cy="304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5"/>
          <p:cNvSpPr/>
          <p:nvPr/>
        </p:nvSpPr>
        <p:spPr>
          <a:xfrm>
            <a:off x="4343400" y="3428974"/>
            <a:ext cx="3962400" cy="297916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"/>
          <p:cNvSpPr txBox="1"/>
          <p:nvPr>
            <p:ph type="title"/>
          </p:nvPr>
        </p:nvSpPr>
        <p:spPr>
          <a:xfrm>
            <a:off x="845100" y="184525"/>
            <a:ext cx="7453800" cy="6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/>
              <a:t>TYPES OF SIPHONOSTELE</a:t>
            </a:r>
            <a:endParaRPr sz="4400"/>
          </a:p>
        </p:txBody>
      </p:sp>
      <p:sp>
        <p:nvSpPr>
          <p:cNvPr id="92" name="Google Shape;92;p6"/>
          <p:cNvSpPr txBox="1"/>
          <p:nvPr/>
        </p:nvSpPr>
        <p:spPr>
          <a:xfrm>
            <a:off x="584827" y="1060315"/>
            <a:ext cx="78981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-34290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001F5F"/>
                </a:solidFill>
                <a:latin typeface="Arial"/>
                <a:ea typeface="Arial"/>
                <a:cs typeface="Arial"/>
                <a:sym typeface="Arial"/>
              </a:rPr>
              <a:t>Solenostele </a:t>
            </a: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Non-overlapping leaf traces. Ex.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Adiantum</a:t>
            </a:r>
            <a:endParaRPr sz="3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355600" marR="0" rtl="0" algn="l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Clr>
                <a:srgbClr val="001F5F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001F5F"/>
                </a:solidFill>
                <a:latin typeface="Arial"/>
                <a:ea typeface="Arial"/>
                <a:cs typeface="Arial"/>
                <a:sym typeface="Arial"/>
              </a:rPr>
              <a:t>Dictyostele</a:t>
            </a: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Overlapping leaf traces Ex.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Ophioglossum</a:t>
            </a:r>
            <a:endParaRPr sz="3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355600" marR="341630" rtl="0" algn="l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>
                <a:srgbClr val="001F5F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001F5F"/>
                </a:solidFill>
                <a:latin typeface="Arial"/>
                <a:ea typeface="Arial"/>
                <a:cs typeface="Arial"/>
                <a:sym typeface="Arial"/>
              </a:rPr>
              <a:t>Polycyclic </a:t>
            </a: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Two or more concentric rings of  vascular tissue. Complex type. Ex. </a:t>
            </a:r>
            <a:r>
              <a:rPr i="1" lang="en-US" sz="3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Pteris</a:t>
            </a:r>
            <a:endParaRPr sz="3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93" name="Google Shape;93;p6"/>
          <p:cNvGrpSpPr/>
          <p:nvPr/>
        </p:nvGrpSpPr>
        <p:grpSpPr>
          <a:xfrm>
            <a:off x="1166511" y="5396180"/>
            <a:ext cx="6816337" cy="1461927"/>
            <a:chOff x="1898650" y="4470399"/>
            <a:chExt cx="5270500" cy="2387600"/>
          </a:xfrm>
        </p:grpSpPr>
        <p:sp>
          <p:nvSpPr>
            <p:cNvPr id="94" name="Google Shape;94;p6"/>
            <p:cNvSpPr/>
            <p:nvPr/>
          </p:nvSpPr>
          <p:spPr>
            <a:xfrm>
              <a:off x="2316281" y="4481575"/>
              <a:ext cx="4846518" cy="2214175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1898650" y="4470399"/>
              <a:ext cx="5270500" cy="2387600"/>
            </a:xfrm>
            <a:custGeom>
              <a:rect b="b" l="l" r="r" t="t"/>
              <a:pathLst>
                <a:path extrusionOk="0" h="2387600" w="5270500">
                  <a:moveTo>
                    <a:pt x="5270500" y="2387599"/>
                  </a:moveTo>
                  <a:lnTo>
                    <a:pt x="5270500" y="0"/>
                  </a:lnTo>
                  <a:lnTo>
                    <a:pt x="0" y="0"/>
                  </a:lnTo>
                  <a:lnTo>
                    <a:pt x="0" y="2387599"/>
                  </a:lnTo>
                </a:path>
              </a:pathLst>
            </a:custGeom>
            <a:noFill/>
            <a:ln cap="flat" cmpd="sng" w="127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7"/>
          <p:cNvGrpSpPr/>
          <p:nvPr/>
        </p:nvGrpSpPr>
        <p:grpSpPr>
          <a:xfrm>
            <a:off x="4489450" y="0"/>
            <a:ext cx="3441700" cy="3569970"/>
            <a:chOff x="4489450" y="0"/>
            <a:chExt cx="3441700" cy="3569970"/>
          </a:xfrm>
        </p:grpSpPr>
        <p:sp>
          <p:nvSpPr>
            <p:cNvPr id="101" name="Google Shape;101;p7"/>
            <p:cNvSpPr/>
            <p:nvPr/>
          </p:nvSpPr>
          <p:spPr>
            <a:xfrm>
              <a:off x="4495800" y="0"/>
              <a:ext cx="3429000" cy="3563492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7"/>
            <p:cNvSpPr/>
            <p:nvPr/>
          </p:nvSpPr>
          <p:spPr>
            <a:xfrm>
              <a:off x="4489450" y="0"/>
              <a:ext cx="3441700" cy="3569970"/>
            </a:xfrm>
            <a:custGeom>
              <a:rect b="b" l="l" r="r" t="t"/>
              <a:pathLst>
                <a:path extrusionOk="0" h="3569970" w="3441700">
                  <a:moveTo>
                    <a:pt x="0" y="3569842"/>
                  </a:moveTo>
                  <a:lnTo>
                    <a:pt x="3441700" y="3569842"/>
                  </a:lnTo>
                  <a:lnTo>
                    <a:pt x="3441700" y="0"/>
                  </a:lnTo>
                </a:path>
                <a:path extrusionOk="0" h="3569970" w="3441700">
                  <a:moveTo>
                    <a:pt x="0" y="0"/>
                  </a:moveTo>
                  <a:lnTo>
                    <a:pt x="0" y="3569842"/>
                  </a:lnTo>
                </a:path>
              </a:pathLst>
            </a:custGeom>
            <a:noFill/>
            <a:ln cap="flat" cmpd="sng" w="12700">
              <a:solidFill>
                <a:srgbClr val="006F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" name="Google Shape;103;p7"/>
          <p:cNvGrpSpPr/>
          <p:nvPr/>
        </p:nvGrpSpPr>
        <p:grpSpPr>
          <a:xfrm>
            <a:off x="298450" y="146050"/>
            <a:ext cx="3136900" cy="3199765"/>
            <a:chOff x="298450" y="146050"/>
            <a:chExt cx="3136900" cy="3199765"/>
          </a:xfrm>
        </p:grpSpPr>
        <p:sp>
          <p:nvSpPr>
            <p:cNvPr id="104" name="Google Shape;104;p7"/>
            <p:cNvSpPr/>
            <p:nvPr/>
          </p:nvSpPr>
          <p:spPr>
            <a:xfrm>
              <a:off x="304800" y="152400"/>
              <a:ext cx="3124200" cy="318668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7"/>
            <p:cNvSpPr/>
            <p:nvPr/>
          </p:nvSpPr>
          <p:spPr>
            <a:xfrm>
              <a:off x="298450" y="146050"/>
              <a:ext cx="3136900" cy="3199765"/>
            </a:xfrm>
            <a:custGeom>
              <a:rect b="b" l="l" r="r" t="t"/>
              <a:pathLst>
                <a:path extrusionOk="0" h="3199765" w="3136900">
                  <a:moveTo>
                    <a:pt x="0" y="3199384"/>
                  </a:moveTo>
                  <a:lnTo>
                    <a:pt x="3136900" y="3199384"/>
                  </a:lnTo>
                  <a:lnTo>
                    <a:pt x="3136900" y="0"/>
                  </a:lnTo>
                  <a:lnTo>
                    <a:pt x="0" y="0"/>
                  </a:lnTo>
                  <a:lnTo>
                    <a:pt x="0" y="3199384"/>
                  </a:lnTo>
                  <a:close/>
                </a:path>
              </a:pathLst>
            </a:custGeom>
            <a:noFill/>
            <a:ln cap="flat" cmpd="sng" w="12700">
              <a:solidFill>
                <a:srgbClr val="001F5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" name="Google Shape;106;p7"/>
          <p:cNvGrpSpPr/>
          <p:nvPr/>
        </p:nvGrpSpPr>
        <p:grpSpPr>
          <a:xfrm>
            <a:off x="2127250" y="3803650"/>
            <a:ext cx="4291965" cy="2908300"/>
            <a:chOff x="2127250" y="3803650"/>
            <a:chExt cx="4291965" cy="2908300"/>
          </a:xfrm>
        </p:grpSpPr>
        <p:sp>
          <p:nvSpPr>
            <p:cNvPr id="107" name="Google Shape;107;p7"/>
            <p:cNvSpPr/>
            <p:nvPr/>
          </p:nvSpPr>
          <p:spPr>
            <a:xfrm>
              <a:off x="2133600" y="3810000"/>
              <a:ext cx="4279265" cy="289560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7"/>
            <p:cNvSpPr/>
            <p:nvPr/>
          </p:nvSpPr>
          <p:spPr>
            <a:xfrm>
              <a:off x="2127250" y="3803650"/>
              <a:ext cx="4291965" cy="2908300"/>
            </a:xfrm>
            <a:custGeom>
              <a:rect b="b" l="l" r="r" t="t"/>
              <a:pathLst>
                <a:path extrusionOk="0" h="2908300" w="4291965">
                  <a:moveTo>
                    <a:pt x="0" y="2908300"/>
                  </a:moveTo>
                  <a:lnTo>
                    <a:pt x="4291965" y="2908300"/>
                  </a:lnTo>
                  <a:lnTo>
                    <a:pt x="4291965" y="0"/>
                  </a:lnTo>
                  <a:lnTo>
                    <a:pt x="0" y="0"/>
                  </a:lnTo>
                  <a:lnTo>
                    <a:pt x="0" y="2908300"/>
                  </a:lnTo>
                  <a:close/>
                </a:path>
              </a:pathLst>
            </a:custGeom>
            <a:noFill/>
            <a:ln cap="flat" cmpd="sng" w="12700">
              <a:solidFill>
                <a:srgbClr val="001F5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 txBox="1"/>
          <p:nvPr>
            <p:ph type="title"/>
          </p:nvPr>
        </p:nvSpPr>
        <p:spPr>
          <a:xfrm>
            <a:off x="1374374" y="679150"/>
            <a:ext cx="5496900" cy="62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524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Origin of Siphonostele</a:t>
            </a:r>
            <a:endParaRPr/>
          </a:p>
        </p:txBody>
      </p:sp>
      <p:sp>
        <p:nvSpPr>
          <p:cNvPr id="114" name="Google Shape;114;p8"/>
          <p:cNvSpPr txBox="1"/>
          <p:nvPr/>
        </p:nvSpPr>
        <p:spPr>
          <a:xfrm>
            <a:off x="535940" y="2141042"/>
            <a:ext cx="8039734" cy="25628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-342900" lvl="0" marL="355600" marR="7429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Intra stelar Origin </a:t>
            </a: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Pith developed from inner  xylem cells.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55600" marR="5080" rtl="0" algn="l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Extra stelar Origin </a:t>
            </a: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Pith formed by outer  cortical cells which entered inside through leaf  gaps.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"/>
          <p:cNvSpPr txBox="1"/>
          <p:nvPr>
            <p:ph type="title"/>
          </p:nvPr>
        </p:nvSpPr>
        <p:spPr>
          <a:xfrm>
            <a:off x="1365248" y="0"/>
            <a:ext cx="5204400" cy="6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/>
              <a:t>Evolution of Stele</a:t>
            </a:r>
            <a:endParaRPr sz="4400"/>
          </a:p>
        </p:txBody>
      </p:sp>
      <p:grpSp>
        <p:nvGrpSpPr>
          <p:cNvPr id="120" name="Google Shape;120;p9"/>
          <p:cNvGrpSpPr/>
          <p:nvPr/>
        </p:nvGrpSpPr>
        <p:grpSpPr>
          <a:xfrm>
            <a:off x="1365250" y="1407609"/>
            <a:ext cx="6489700" cy="5227997"/>
            <a:chOff x="1365250" y="755650"/>
            <a:chExt cx="6489700" cy="5880100"/>
          </a:xfrm>
        </p:grpSpPr>
        <p:sp>
          <p:nvSpPr>
            <p:cNvPr id="121" name="Google Shape;121;p9"/>
            <p:cNvSpPr/>
            <p:nvPr/>
          </p:nvSpPr>
          <p:spPr>
            <a:xfrm>
              <a:off x="1445537" y="875381"/>
              <a:ext cx="6318533" cy="5684272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9"/>
            <p:cNvSpPr/>
            <p:nvPr/>
          </p:nvSpPr>
          <p:spPr>
            <a:xfrm>
              <a:off x="1365250" y="755650"/>
              <a:ext cx="6489700" cy="5880100"/>
            </a:xfrm>
            <a:custGeom>
              <a:rect b="b" l="l" r="r" t="t"/>
              <a:pathLst>
                <a:path extrusionOk="0" h="5880100" w="6489700">
                  <a:moveTo>
                    <a:pt x="0" y="5880100"/>
                  </a:moveTo>
                  <a:lnTo>
                    <a:pt x="6489700" y="5880100"/>
                  </a:lnTo>
                  <a:lnTo>
                    <a:pt x="6489700" y="0"/>
                  </a:lnTo>
                  <a:lnTo>
                    <a:pt x="0" y="0"/>
                  </a:lnTo>
                  <a:lnTo>
                    <a:pt x="0" y="5880100"/>
                  </a:lnTo>
                  <a:close/>
                </a:path>
              </a:pathLst>
            </a:custGeom>
            <a:noFill/>
            <a:ln cap="flat" cmpd="sng" w="12700">
              <a:solidFill>
                <a:srgbClr val="001F5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2020-01-03T18:02:17Z</dcterms:created>
  <dc:creator>Swapna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2012-04-01T00:00:00Z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2020-01-03T00:00:00Z</vt:filetime>
  </property>
</Properties>
</file>