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9144000" cy="6858000"/>
  <p:embeddedFontLst>
    <p:embeddedFont>
      <p:font typeface="Constanti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ifKFQ0EXyHrR66tmzEBD0a3Wi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nstanti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nstantia-italic.fntdata"/><Relationship Id="rId6" Type="http://schemas.openxmlformats.org/officeDocument/2006/relationships/slide" Target="slides/slide1.xml"/><Relationship Id="rId18" Type="http://schemas.openxmlformats.org/officeDocument/2006/relationships/font" Target="fonts/Constanti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7ff38d713_0_0:notes"/>
          <p:cNvSpPr/>
          <p:nvPr>
            <p:ph idx="2" type="sldImg"/>
          </p:nvPr>
        </p:nvSpPr>
        <p:spPr>
          <a:xfrm>
            <a:off x="2857500" y="514350"/>
            <a:ext cx="34290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7ff38d713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7ff38d713_0_0:notes"/>
          <p:cNvSpPr txBox="1"/>
          <p:nvPr>
            <p:ph idx="12" type="sldNum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 txBox="1"/>
          <p:nvPr/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2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8" name="Google Shape;18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nstantia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7ff38d713_0_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07ff38d713_0_0"/>
          <p:cNvSpPr txBox="1"/>
          <p:nvPr>
            <p:ph idx="1" type="body"/>
          </p:nvPr>
        </p:nvSpPr>
        <p:spPr>
          <a:xfrm>
            <a:off x="457200" y="2211175"/>
            <a:ext cx="8229600" cy="447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CRASSULACEAN ACID METABOLISM PATHWAY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latin typeface="Times New Roman"/>
                <a:ea typeface="Times New Roman"/>
                <a:cs typeface="Times New Roman"/>
                <a:sym typeface="Times New Roman"/>
              </a:rPr>
              <a:t>                   G.Swapna</a:t>
            </a:r>
            <a:endParaRPr sz="4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700"/>
              <a:buFont typeface="Noto Sans Symbols"/>
              <a:buNone/>
            </a:pPr>
            <a:r>
              <a:rPr lang="en-US" sz="4900">
                <a:latin typeface="Times New Roman"/>
                <a:ea typeface="Times New Roman"/>
                <a:cs typeface="Times New Roman"/>
                <a:sym typeface="Times New Roman"/>
              </a:rPr>
              <a:t>             Lecturer in Botany</a:t>
            </a:r>
            <a:endParaRPr sz="4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1122362" y="1492250"/>
            <a:ext cx="4995862" cy="6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93C500"/>
                </a:solidFill>
                <a:latin typeface="Calibri"/>
                <a:ea typeface="Calibri"/>
                <a:cs typeface="Calibri"/>
                <a:sym typeface="Calibri"/>
              </a:rPr>
              <a:t>The benefits	of CAM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1190625" y="2351087"/>
            <a:ext cx="651351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74637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93C500"/>
                </a:solidFill>
                <a:latin typeface="Arial"/>
                <a:ea typeface="Arial"/>
                <a:cs typeface="Arial"/>
                <a:sym typeface="Arial"/>
              </a:rPr>
              <a:t> </a:t>
            </a:r>
            <a:r>
              <a:rPr b="0" i="0" lang="en-US" sz="2200" u="none">
                <a:solidFill>
                  <a:srgbClr val="3D3C2C"/>
                </a:solidFill>
                <a:latin typeface="Arial"/>
                <a:ea typeface="Arial"/>
                <a:cs typeface="Arial"/>
                <a:sym typeface="Arial"/>
              </a:rPr>
              <a:t>The most important benefit to the plant is the  ability to leave most leaf stomata closed  during the day.</a:t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7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onstantia"/>
              <a:buNone/>
            </a:pPr>
            <a:r>
              <a:t/>
            </a:r>
            <a:endParaRPr b="0" i="0" sz="3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7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93C500"/>
                </a:solidFill>
                <a:latin typeface="Arial"/>
                <a:ea typeface="Arial"/>
                <a:cs typeface="Arial"/>
                <a:sym typeface="Arial"/>
              </a:rPr>
              <a:t> </a:t>
            </a:r>
            <a:r>
              <a:rPr b="0" i="0" lang="en-US" sz="2200" u="none">
                <a:solidFill>
                  <a:srgbClr val="3D3C2C"/>
                </a:solidFill>
                <a:latin typeface="Arial"/>
                <a:ea typeface="Arial"/>
                <a:cs typeface="Arial"/>
                <a:sym typeface="Arial"/>
              </a:rPr>
              <a:t>Being able to keep stomata closed during the  hottest and driest part of the day reduces the  loss of water</a:t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637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2C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rgbClr val="3D3C2C"/>
                </a:solidFill>
                <a:latin typeface="Arial"/>
                <a:ea typeface="Arial"/>
                <a:cs typeface="Arial"/>
                <a:sym typeface="Arial"/>
              </a:rPr>
              <a:t>through evapotranspiration, allowing CAM  plants to grow in environments that would  otherwise be far too dry.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idx="4294967295" type="title"/>
          </p:nvPr>
        </p:nvSpPr>
        <p:spPr>
          <a:xfrm>
            <a:off x="1190955" y="2351023"/>
            <a:ext cx="5755005" cy="6899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700">
            <a:spAutoFit/>
          </a:bodyPr>
          <a:lstStyle/>
          <a:p>
            <a:pPr indent="-274955" lvl="0" marL="28702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</a:t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Succulent Plants such a Kalnchoe, Bryophyllum, Sedum belonging to family Crassulaceae forms organic acids at night time 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Ex: CAM PLANTS cacatceae,Agavaceae,Orchidaceae,Portulacaceae.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Noto Sans Symbols"/>
              <a:buNone/>
            </a:pPr>
            <a:r>
              <a:rPr b="0" i="0" lang="en-US" sz="1000" u="none" cap="none" strike="noStrike">
                <a:solidFill>
                  <a:srgbClr val="93C500"/>
                </a:solidFill>
                <a:latin typeface="Arial"/>
                <a:ea typeface="Arial"/>
                <a:cs typeface="Arial"/>
                <a:sym typeface="Arial"/>
              </a:rPr>
              <a:t>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CAM usually occurs in plants that are  found in deserts, arid places, etc.</a:t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Noto Sans Symbols"/>
              <a:buNone/>
            </a:pPr>
            <a:r>
              <a:rPr b="0" i="0" lang="en-US" sz="1000" u="none" cap="none" strike="noStrike">
                <a:solidFill>
                  <a:srgbClr val="93C500"/>
                </a:solidFill>
                <a:latin typeface="Arial"/>
                <a:ea typeface="Arial"/>
                <a:cs typeface="Arial"/>
                <a:sym typeface="Arial"/>
              </a:rPr>
              <a:t> </a:t>
            </a:r>
            <a:br>
              <a:rPr b="0" i="0" lang="en-US" sz="1000" u="none" cap="none" strike="noStrike">
                <a:solidFill>
                  <a:srgbClr val="93C5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CAM pathway is a carbon fixation  pathway in some plants. These plants fix  carbon during the night, storing it as the  four-carbon acid malate.</a:t>
            </a:r>
            <a:endParaRPr/>
          </a:p>
          <a:p>
            <a:pPr indent="-117475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533400" y="865187"/>
            <a:ext cx="8153400" cy="5630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637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carbon fixation pathway present in  some plants. </a:t>
            </a:r>
            <a:r>
              <a:rPr b="1" i="0" lang="en-US" sz="18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known as CAM photosynthesis.</a:t>
            </a:r>
            <a:endParaRPr/>
          </a:p>
          <a:p>
            <a:pPr indent="-274637" lvl="0" marL="3238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plants fix carbon dioxide (CO</a:t>
            </a:r>
            <a:r>
              <a:rPr b="1" baseline="-25000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during the night, storing it as the four-  carbon acid malate.</a:t>
            </a:r>
            <a:endParaRPr/>
          </a:p>
          <a:p>
            <a:pPr indent="-274637" lvl="0" marL="3238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t/>
            </a:r>
            <a:endParaRPr b="1" i="0" sz="24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3C5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</a:t>
            </a:r>
            <a:r>
              <a:rPr b="1" baseline="-25000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released during the day, where it is  concentrated around the enzyme  RuBisCO, increasing the efficiency of  photosynthesis.</a:t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nstantia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CAM pathway allows stomata to remain  shut during the day, reducing transpiration;  therefore, it is especially common in plants  adapted to arid conditions.</a:t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4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plants	~&gt;	subset of C-4 plants</a:t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/>
        </p:nvSpPr>
        <p:spPr>
          <a:xfrm>
            <a:off x="304800" y="862012"/>
            <a:ext cx="8458200" cy="5738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730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fixation process now occurs in mesophyll cells  (found in the leaves) so that they will be more  exposed to the air &amp; in order to take in more CO2.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malate, which is the product of the fixation  process, is pumped deeper in (the leaf) so that it  won't be exposed to air and to oxygen.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nstantia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to avoid photorespiration and the wasteful  process, since RuBisCo is used in the Calvin cycle.</a:t>
            </a:r>
            <a:endParaRPr/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br>
              <a:rPr b="1" i="0" lang="en-US" sz="20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the day the stomata are closed  (thus preventing water loss), and the  carbon is released to the Calvin cycle so  that photosynthesis may take place.</a:t>
            </a:r>
            <a:endParaRPr/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t/>
            </a:r>
            <a:endParaRPr b="1" i="0" sz="20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3D3C2C"/>
              </a:buClr>
              <a:buSzPts val="2000"/>
              <a:buFont typeface="Times New Roman"/>
              <a:buNone/>
            </a:pP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During Night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93C500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CAM plant's stomata are open,  allowing CO</a:t>
            </a:r>
            <a:r>
              <a:rPr b="1" baseline="-25000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enter and be fixated as  organic acids that are stored in vacuoles. The carbon dioxide is fixed  in the mesophyll cell's cytoplasm by a PEP reaction.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t/>
            </a:r>
            <a:endParaRPr b="1" i="0" sz="20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/>
          <p:nvPr/>
        </p:nvSpPr>
        <p:spPr>
          <a:xfrm>
            <a:off x="304800" y="862012"/>
            <a:ext cx="8458200" cy="619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730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2800"/>
              <a:buFont typeface="Noto Sans Symbols"/>
              <a:buChar char="❖"/>
            </a:pPr>
            <a:r>
              <a:rPr b="1" i="0" lang="en-US" sz="28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8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 CAM Plants during night time organic acid content increses,Ph decrease, Sugar content decreaseswhere a sin day time acid decreases,ph increases and sugar content increases. 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In  CAM Plants  leaves are made up of mesophyll 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cells contaning chloroplast and vacuoles . There is 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no Bundle sheath surrounding vascular bundles as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in c4 plants . 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In CAM pathway Both C3 and C4 cycles  present </a:t>
            </a:r>
            <a:endParaRPr/>
          </a:p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occuring in Mesophyll cells unlike C4 cycle .</a:t>
            </a:r>
            <a:endParaRPr b="1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2857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3050" lvl="0" marL="2857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D3C2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indent="-95250" lvl="0" marL="28575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M img.jpg" id="102" name="Google Shape;1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01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/>
        </p:nvSpPr>
        <p:spPr>
          <a:xfrm>
            <a:off x="747712" y="838200"/>
            <a:ext cx="7558087" cy="533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/>
        </p:nvSpPr>
        <p:spPr>
          <a:xfrm>
            <a:off x="533400" y="609600"/>
            <a:ext cx="8077200" cy="5638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1066800" y="990600"/>
            <a:ext cx="6934200" cy="6270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93C500"/>
                </a:solidFill>
                <a:latin typeface="Calibri"/>
                <a:ea typeface="Calibri"/>
                <a:cs typeface="Calibri"/>
                <a:sym typeface="Calibri"/>
              </a:rPr>
              <a:t>Identifying a CAM plant</a:t>
            </a:r>
            <a:endParaRPr/>
          </a:p>
        </p:txBody>
      </p:sp>
      <p:sp>
        <p:nvSpPr>
          <p:cNvPr id="118" name="Google Shape;118;p9"/>
          <p:cNvSpPr txBox="1"/>
          <p:nvPr/>
        </p:nvSpPr>
        <p:spPr>
          <a:xfrm>
            <a:off x="457200" y="1828800"/>
            <a:ext cx="8305800" cy="401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750">
            <a:spAutoFit/>
          </a:bodyPr>
          <a:lstStyle/>
          <a:p>
            <a:pPr indent="-274637" lvl="0" marL="2857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can be considered an adaptation to arid  conditions.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2857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plants often display other xerophytic  characters, such as thick, reduced leaves with a  low surface-area-to-volume ratio; thick cuticle;  and stomata sunken into pits. Some shed their  leaves during the dry season; others (the  succulents) store water in vacuoles.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plants not only are good at retaining water  but also use nitrogen very efficiently.</a:t>
            </a:r>
            <a:endParaRPr/>
          </a:p>
          <a:p>
            <a:pPr indent="-274637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t/>
            </a:r>
            <a:endParaRPr b="1" i="0" sz="2000" u="none">
              <a:solidFill>
                <a:srgbClr val="3D3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637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3C500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rgbClr val="93C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 </a:t>
            </a:r>
            <a:r>
              <a:rPr b="1" i="0" lang="en-US" sz="2000" u="none">
                <a:solidFill>
                  <a:srgbClr val="3D3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 plants can also be recognized as  plants whose leaves have an increasing  sour taste during the night yet become  sweeter-tasting during the day. This is due  to malic acid stored in the vacuoles of the  plants' cells during the night and then  used up during the day.</a:t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2021-05-26T06:18:48Z</dcterms:created>
  <dc:creator>Swapna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2011-09-23T00:00:00Z</vt:filetime>
  </property>
  <property fmtid="{D5CDD505-2E9C-101B-9397-08002B2CF9AE}" pid="3" name="Creator">
    <vt:lpstr>Microsoft® Office PowerPoint® 2007</vt:lpstr>
  </property>
  <property fmtid="{D5CDD505-2E9C-101B-9397-08002B2CF9AE}" pid="4" name="LastSaved">
    <vt:filetime>2021-05-26T00:00:00Z</vt:filetime>
  </property>
</Properties>
</file>