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12192000"/>
  <p:notesSz cx="12192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2" roundtripDataSignature="AMtx7mhoyM+/rVp8K7t3gQ75cXIiEpLj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1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0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0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1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1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2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3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3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4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4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5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6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6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2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3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4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5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6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6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7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8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8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9:notes"/>
          <p:cNvSpPr txBox="1"/>
          <p:nvPr>
            <p:ph idx="1" type="body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9:notes"/>
          <p:cNvSpPr/>
          <p:nvPr>
            <p:ph idx="2" type="sldImg"/>
          </p:nvPr>
        </p:nvSpPr>
        <p:spPr>
          <a:xfrm>
            <a:off x="2032400" y="514350"/>
            <a:ext cx="81284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/>
          <p:nvPr>
            <p:ph type="ctrTitle"/>
          </p:nvPr>
        </p:nvSpPr>
        <p:spPr>
          <a:xfrm>
            <a:off x="4896865" y="1911477"/>
            <a:ext cx="2398268" cy="14884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8"/>
          <p:cNvSpPr txBox="1"/>
          <p:nvPr>
            <p:ph idx="1" type="subTitle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8"/>
          <p:cNvSpPr txBox="1"/>
          <p:nvPr>
            <p:ph idx="11" type="ftr"/>
          </p:nvPr>
        </p:nvSpPr>
        <p:spPr>
          <a:xfrm>
            <a:off x="4144962" y="6378575"/>
            <a:ext cx="390207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8"/>
          <p:cNvSpPr txBox="1"/>
          <p:nvPr>
            <p:ph idx="10" type="dt"/>
          </p:nvPr>
        </p:nvSpPr>
        <p:spPr>
          <a:xfrm>
            <a:off x="609600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8"/>
          <p:cNvSpPr txBox="1"/>
          <p:nvPr>
            <p:ph idx="12" type="sldNum"/>
          </p:nvPr>
        </p:nvSpPr>
        <p:spPr>
          <a:xfrm>
            <a:off x="8778875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/>
          <p:nvPr>
            <p:ph type="title"/>
          </p:nvPr>
        </p:nvSpPr>
        <p:spPr>
          <a:xfrm>
            <a:off x="4970462" y="609600"/>
            <a:ext cx="2251075" cy="69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9"/>
          <p:cNvSpPr txBox="1"/>
          <p:nvPr>
            <p:ph idx="1" type="body"/>
          </p:nvPr>
        </p:nvSpPr>
        <p:spPr>
          <a:xfrm>
            <a:off x="917575" y="1225550"/>
            <a:ext cx="10136187" cy="46402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9"/>
          <p:cNvSpPr txBox="1"/>
          <p:nvPr>
            <p:ph idx="11" type="ftr"/>
          </p:nvPr>
        </p:nvSpPr>
        <p:spPr>
          <a:xfrm>
            <a:off x="4144962" y="6378575"/>
            <a:ext cx="390207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9"/>
          <p:cNvSpPr txBox="1"/>
          <p:nvPr>
            <p:ph idx="10" type="dt"/>
          </p:nvPr>
        </p:nvSpPr>
        <p:spPr>
          <a:xfrm>
            <a:off x="609600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9"/>
          <p:cNvSpPr txBox="1"/>
          <p:nvPr>
            <p:ph idx="12" type="sldNum"/>
          </p:nvPr>
        </p:nvSpPr>
        <p:spPr>
          <a:xfrm>
            <a:off x="8778875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/>
          <p:nvPr>
            <p:ph idx="11" type="ftr"/>
          </p:nvPr>
        </p:nvSpPr>
        <p:spPr>
          <a:xfrm>
            <a:off x="4144962" y="6378575"/>
            <a:ext cx="390207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0"/>
          <p:cNvSpPr txBox="1"/>
          <p:nvPr>
            <p:ph idx="10" type="dt"/>
          </p:nvPr>
        </p:nvSpPr>
        <p:spPr>
          <a:xfrm>
            <a:off x="609600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0"/>
          <p:cNvSpPr txBox="1"/>
          <p:nvPr>
            <p:ph idx="12" type="sldNum"/>
          </p:nvPr>
        </p:nvSpPr>
        <p:spPr>
          <a:xfrm>
            <a:off x="8778875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/>
          <p:nvPr>
            <p:ph type="title"/>
          </p:nvPr>
        </p:nvSpPr>
        <p:spPr>
          <a:xfrm>
            <a:off x="4970462" y="609600"/>
            <a:ext cx="2251075" cy="69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1"/>
          <p:cNvSpPr txBox="1"/>
          <p:nvPr>
            <p:ph idx="11" type="ftr"/>
          </p:nvPr>
        </p:nvSpPr>
        <p:spPr>
          <a:xfrm>
            <a:off x="4144962" y="6378575"/>
            <a:ext cx="390207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1"/>
          <p:cNvSpPr txBox="1"/>
          <p:nvPr>
            <p:ph idx="10" type="dt"/>
          </p:nvPr>
        </p:nvSpPr>
        <p:spPr>
          <a:xfrm>
            <a:off x="609600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1"/>
          <p:cNvSpPr txBox="1"/>
          <p:nvPr>
            <p:ph idx="12" type="sldNum"/>
          </p:nvPr>
        </p:nvSpPr>
        <p:spPr>
          <a:xfrm>
            <a:off x="8778875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2"/>
          <p:cNvSpPr txBox="1"/>
          <p:nvPr>
            <p:ph type="title"/>
          </p:nvPr>
        </p:nvSpPr>
        <p:spPr>
          <a:xfrm>
            <a:off x="4970462" y="609600"/>
            <a:ext cx="2251075" cy="69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2"/>
          <p:cNvSpPr txBox="1"/>
          <p:nvPr>
            <p:ph idx="1" type="body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2"/>
          <p:cNvSpPr txBox="1"/>
          <p:nvPr>
            <p:ph idx="2" type="body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2"/>
          <p:cNvSpPr txBox="1"/>
          <p:nvPr>
            <p:ph idx="11" type="ftr"/>
          </p:nvPr>
        </p:nvSpPr>
        <p:spPr>
          <a:xfrm>
            <a:off x="4144962" y="6378575"/>
            <a:ext cx="390207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2"/>
          <p:cNvSpPr txBox="1"/>
          <p:nvPr>
            <p:ph idx="10" type="dt"/>
          </p:nvPr>
        </p:nvSpPr>
        <p:spPr>
          <a:xfrm>
            <a:off x="609600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2"/>
          <p:cNvSpPr txBox="1"/>
          <p:nvPr>
            <p:ph idx="12" type="sldNum"/>
          </p:nvPr>
        </p:nvSpPr>
        <p:spPr>
          <a:xfrm>
            <a:off x="8778875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/>
          <p:nvPr>
            <p:ph type="title"/>
          </p:nvPr>
        </p:nvSpPr>
        <p:spPr>
          <a:xfrm>
            <a:off x="4970462" y="609600"/>
            <a:ext cx="2251075" cy="69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7"/>
          <p:cNvSpPr txBox="1"/>
          <p:nvPr>
            <p:ph idx="1" type="body"/>
          </p:nvPr>
        </p:nvSpPr>
        <p:spPr>
          <a:xfrm>
            <a:off x="917575" y="1225550"/>
            <a:ext cx="10136187" cy="46402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7"/>
          <p:cNvSpPr txBox="1"/>
          <p:nvPr>
            <p:ph idx="11" type="ftr"/>
          </p:nvPr>
        </p:nvSpPr>
        <p:spPr>
          <a:xfrm>
            <a:off x="4144962" y="6378575"/>
            <a:ext cx="390207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7"/>
          <p:cNvSpPr txBox="1"/>
          <p:nvPr>
            <p:ph idx="10" type="dt"/>
          </p:nvPr>
        </p:nvSpPr>
        <p:spPr>
          <a:xfrm>
            <a:off x="609600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7"/>
          <p:cNvSpPr txBox="1"/>
          <p:nvPr>
            <p:ph idx="12" type="sldNum"/>
          </p:nvPr>
        </p:nvSpPr>
        <p:spPr>
          <a:xfrm>
            <a:off x="8778875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wkipidia.com/" TargetMode="External"/><Relationship Id="rId4" Type="http://schemas.openxmlformats.org/officeDocument/2006/relationships/hyperlink" Target="http://www.google.com/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 txBox="1"/>
          <p:nvPr>
            <p:ph type="ctrTitle"/>
          </p:nvPr>
        </p:nvSpPr>
        <p:spPr>
          <a:xfrm>
            <a:off x="4075996" y="1911350"/>
            <a:ext cx="3218700" cy="14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2698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Trebuchet MS"/>
              <a:buNone/>
            </a:pPr>
            <a:r>
              <a:rPr b="0" i="0" lang="en-US" sz="96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ICBN</a:t>
            </a:r>
            <a:endParaRPr/>
          </a:p>
        </p:txBody>
      </p:sp>
      <p:sp>
        <p:nvSpPr>
          <p:cNvPr id="44" name="Google Shape;44;p1"/>
          <p:cNvSpPr txBox="1"/>
          <p:nvPr/>
        </p:nvSpPr>
        <p:spPr>
          <a:xfrm>
            <a:off x="7907337" y="4492625"/>
            <a:ext cx="2043000" cy="2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0"/>
          <p:cNvSpPr txBox="1"/>
          <p:nvPr>
            <p:ph type="title"/>
          </p:nvPr>
        </p:nvSpPr>
        <p:spPr>
          <a:xfrm>
            <a:off x="4006721" y="609600"/>
            <a:ext cx="3370500" cy="6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rPr b="0" i="0" lang="en-US" sz="44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Typification</a:t>
            </a:r>
            <a:endParaRPr/>
          </a:p>
        </p:txBody>
      </p:sp>
      <p:sp>
        <p:nvSpPr>
          <p:cNvPr id="97" name="Google Shape;97;p10"/>
          <p:cNvSpPr txBox="1"/>
          <p:nvPr>
            <p:ph idx="1" type="body"/>
          </p:nvPr>
        </p:nvSpPr>
        <p:spPr>
          <a:xfrm>
            <a:off x="917575" y="1225550"/>
            <a:ext cx="10136187" cy="46402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-228600" lvl="0" marL="241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code has greatly emphasized on typification of taxa in order to bring</a:t>
            </a:r>
            <a:endParaRPr/>
          </a:p>
          <a:p>
            <a:pPr indent="-228600" lvl="0" marL="241300" rtl="0" algn="l">
              <a:lnSpc>
                <a:spcPct val="8076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about stabilization of names. The naming of taxonomic groups is</a:t>
            </a:r>
            <a:endParaRPr/>
          </a:p>
          <a:p>
            <a:pPr indent="-228600" lvl="0" marL="241300" rtl="0" algn="l">
              <a:lnSpc>
                <a:spcPct val="8076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determined by means of nomenclature types where a nomenclatural type</a:t>
            </a:r>
            <a:endParaRPr/>
          </a:p>
          <a:p>
            <a:pPr indent="-228600" lvl="0" marL="241300" rtl="0" algn="l">
              <a:lnSpc>
                <a:spcPct val="8076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that element , to which the name of a taxon is permanently attached ,</a:t>
            </a:r>
            <a:endParaRPr/>
          </a:p>
          <a:p>
            <a:pPr indent="-228600" lvl="0" marL="241300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either as a correct name or as a synonym. It is not necessarily the most  typical or representative element of the taxon.</a:t>
            </a:r>
            <a:endParaRPr/>
          </a:p>
          <a:p>
            <a:pPr indent="-228600" lvl="0" marL="24130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1.Holotype  2.Isotype</a:t>
            </a:r>
            <a:endParaRPr/>
          </a:p>
          <a:p>
            <a:pPr indent="-228600" lvl="0" marL="24130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3.Paratype  4.Syntype  5.Lectotype</a:t>
            </a:r>
            <a:endParaRPr/>
          </a:p>
          <a:p>
            <a:pPr indent="-228600" lvl="0" marL="24130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 Neotype  7.Topotype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1"/>
          <p:cNvSpPr txBox="1"/>
          <p:nvPr>
            <p:ph type="title"/>
          </p:nvPr>
        </p:nvSpPr>
        <p:spPr>
          <a:xfrm>
            <a:off x="4283825" y="609600"/>
            <a:ext cx="3050400" cy="6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rPr b="0" i="0" lang="en-US" sz="44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Publication</a:t>
            </a:r>
            <a:endParaRPr/>
          </a:p>
        </p:txBody>
      </p:sp>
      <p:sp>
        <p:nvSpPr>
          <p:cNvPr id="103" name="Google Shape;103;p11"/>
          <p:cNvSpPr txBox="1"/>
          <p:nvPr/>
        </p:nvSpPr>
        <p:spPr>
          <a:xfrm>
            <a:off x="917575" y="1760537"/>
            <a:ext cx="10328275" cy="428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7150">
            <a:spAutoFit/>
          </a:bodyPr>
          <a:lstStyle/>
          <a:p>
            <a:pPr indent="0" lvl="0" marL="127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Effective Publication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is publication which is accordance with the rules  ( i.e. printed matters has to be distributed to the general public or at  least to botanical institutions with libraries accessible to botanist  generally )</a:t>
            </a:r>
            <a:endParaRPr/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Valid Publication –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a publication that is accordance with the rules I.e.</a:t>
            </a:r>
            <a:endParaRPr/>
          </a:p>
          <a:p>
            <a:pPr indent="-177800" lvl="0" marL="127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Have a latin diagnosis or description &amp;</a:t>
            </a:r>
            <a:endParaRPr/>
          </a:p>
          <a:p>
            <a:pPr indent="-177800" lvl="0" marL="127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 clear indication of rank</a:t>
            </a:r>
            <a:endParaRPr/>
          </a:p>
          <a:p>
            <a:pPr indent="-177800" lvl="0" marL="127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Designate a type &amp; its location</a:t>
            </a:r>
            <a:endParaRPr/>
          </a:p>
          <a:p>
            <a:pPr indent="-177800" lvl="0" marL="127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Publish in a scientific journal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2"/>
          <p:cNvSpPr txBox="1"/>
          <p:nvPr>
            <p:ph type="title"/>
          </p:nvPr>
        </p:nvSpPr>
        <p:spPr>
          <a:xfrm>
            <a:off x="4395787" y="307975"/>
            <a:ext cx="3406775" cy="69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rPr b="0" i="0" lang="en-US" sz="44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Author Citation</a:t>
            </a:r>
            <a:endParaRPr/>
          </a:p>
        </p:txBody>
      </p:sp>
      <p:sp>
        <p:nvSpPr>
          <p:cNvPr id="109" name="Google Shape;109;p12"/>
          <p:cNvSpPr txBox="1"/>
          <p:nvPr/>
        </p:nvSpPr>
        <p:spPr>
          <a:xfrm>
            <a:off x="917575" y="1760537"/>
            <a:ext cx="10283825" cy="4246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3975">
            <a:spAutoFit/>
          </a:bodyPr>
          <a:lstStyle/>
          <a:p>
            <a:pPr indent="0" lvl="0" marL="12700" marR="0" rtl="0" algn="l">
              <a:lnSpc>
                <a:spcPct val="9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name of a taxon ( unitary , binary or ternary ) is incomplete unless  the name of the author or authors who first validly published the name</a:t>
            </a:r>
            <a:endParaRPr/>
          </a:p>
          <a:p>
            <a:pPr indent="0" lvl="0" marL="127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is cited along the name with it. This helps in verifying the dates of  publication and in imparting precision in biological nomenclature.</a:t>
            </a:r>
            <a:endParaRPr/>
          </a:p>
          <a:p>
            <a:pPr indent="0" lvl="0" marL="12700" marR="0" rtl="0" algn="l">
              <a:lnSpc>
                <a:spcPct val="9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are several rules for author citation</a:t>
            </a:r>
            <a:endParaRPr/>
          </a:p>
          <a:p>
            <a:pPr indent="-177800" lvl="0" marL="12700" marR="0" rtl="0" algn="l">
              <a:lnSpc>
                <a:spcPct val="92857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Usually the names are cited in abbreviated forms but never  underlined , e.g. Vitex Linn</a:t>
            </a:r>
            <a:endParaRPr/>
          </a:p>
          <a:p>
            <a:pPr indent="-177800" lvl="0" marL="12700" marR="0" rtl="0" algn="l">
              <a:lnSpc>
                <a:spcPct val="92857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the name of the plant is jointly published by two authors , their  names should be linked by means of et. Or an ampersand ( &amp; )</a:t>
            </a:r>
            <a:endParaRPr/>
          </a:p>
          <a:p>
            <a:pPr indent="-177800" lvl="0" marL="12700" marR="0" rtl="0" algn="l">
              <a:lnSpc>
                <a:spcPct val="92857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more than three author are involved , citation is normally  restricted to the first author &amp; is followed by et al.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3"/>
          <p:cNvSpPr txBox="1"/>
          <p:nvPr>
            <p:ph type="title"/>
          </p:nvPr>
        </p:nvSpPr>
        <p:spPr>
          <a:xfrm>
            <a:off x="4257675" y="609600"/>
            <a:ext cx="3679825" cy="69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rPr b="0" i="0" lang="en-US" sz="44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Choice of names</a:t>
            </a:r>
            <a:endParaRPr/>
          </a:p>
        </p:txBody>
      </p:sp>
      <p:sp>
        <p:nvSpPr>
          <p:cNvPr id="115" name="Google Shape;115;p13"/>
          <p:cNvSpPr txBox="1"/>
          <p:nvPr/>
        </p:nvSpPr>
        <p:spPr>
          <a:xfrm>
            <a:off x="917575" y="1793875"/>
            <a:ext cx="10318750" cy="3905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0950">
            <a:spAutoFit/>
          </a:bodyPr>
          <a:lstStyle/>
          <a:p>
            <a:pPr indent="-228600" lvl="0" marL="241300" marR="0" rtl="0" algn="l">
              <a:lnSpc>
                <a:spcPct val="1071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the taxon rank is changed , for e.g. , species becomes a genus ,  the earliest legitimate name in its new rank is its correct name</a:t>
            </a:r>
            <a:endParaRPr/>
          </a:p>
          <a:p>
            <a:pPr indent="-228600" lvl="0" marL="241300" marR="0" rtl="0" algn="l">
              <a:lnSpc>
                <a:spcPct val="107142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two or more taxa of the same rank are united into one , e.g.  two or more genera are united , the oldest legitimate name of these  taxa should be retained as the name of the united taxon.</a:t>
            </a:r>
            <a:endParaRPr/>
          </a:p>
          <a:p>
            <a:pPr indent="-228600" lvl="0" marL="241300" marR="0" rtl="0" algn="l">
              <a:lnSpc>
                <a:spcPct val="107142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a genus or a species is divided into two or more genera or  species , the original name of the genus or species must be retained</a:t>
            </a:r>
            <a:endParaRPr/>
          </a:p>
          <a:p>
            <a:pPr indent="-228600" lvl="0" marL="241300" marR="0" rtl="0" algn="l">
              <a:lnSpc>
                <a:spcPct val="107142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a species is transferred to another genus without the change of  rank , the original name must be retained.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4"/>
          <p:cNvSpPr txBox="1"/>
          <p:nvPr>
            <p:ph type="title"/>
          </p:nvPr>
        </p:nvSpPr>
        <p:spPr>
          <a:xfrm>
            <a:off x="3973512" y="417512"/>
            <a:ext cx="4248150" cy="69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rPr b="0" i="0" lang="en-US" sz="44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Rejection of names</a:t>
            </a:r>
            <a:endParaRPr/>
          </a:p>
        </p:txBody>
      </p:sp>
      <p:sp>
        <p:nvSpPr>
          <p:cNvPr id="121" name="Google Shape;121;p14"/>
          <p:cNvSpPr txBox="1"/>
          <p:nvPr>
            <p:ph idx="1" type="body"/>
          </p:nvPr>
        </p:nvSpPr>
        <p:spPr>
          <a:xfrm>
            <a:off x="917575" y="1225550"/>
            <a:ext cx="10136187" cy="46402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26475">
            <a:spAutoFit/>
          </a:bodyPr>
          <a:lstStyle/>
          <a:p>
            <a:pPr indent="0" lvl="0" marL="469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legitimate name or epithet must not be rejected merely because it is  inappropriate or disagreeable , or because another is preferable or better  known ,or because it has lost its original meaning. However , a name must be  rejected if it was nomenclaturally superfluous when published. Similarly , a  name or epithet rejected is replaced by the oldest legitimate name or in a  combination by the oldest available epithet in the rank concerned. The  following types of name can be considered to be illegitimate &amp; unusable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5"/>
          <p:cNvSpPr txBox="1"/>
          <p:nvPr>
            <p:ph type="title"/>
          </p:nvPr>
        </p:nvSpPr>
        <p:spPr>
          <a:xfrm>
            <a:off x="4269971" y="609600"/>
            <a:ext cx="2951700" cy="6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905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rPr b="0" i="0" lang="en-US" sz="44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Reference</a:t>
            </a:r>
            <a:endParaRPr/>
          </a:p>
        </p:txBody>
      </p:sp>
      <p:sp>
        <p:nvSpPr>
          <p:cNvPr id="127" name="Google Shape;127;p15"/>
          <p:cNvSpPr txBox="1"/>
          <p:nvPr/>
        </p:nvSpPr>
        <p:spPr>
          <a:xfrm>
            <a:off x="917575" y="1708150"/>
            <a:ext cx="9503700" cy="25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7775">
            <a:spAutoFit/>
          </a:bodyPr>
          <a:lstStyle/>
          <a:p>
            <a:pPr indent="-228600" lvl="0" marL="241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sng">
                <a:solidFill>
                  <a:srgbClr val="0462C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www.wkipidia.com</a:t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413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sng">
                <a:solidFill>
                  <a:srgbClr val="0462C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www.google.com</a:t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413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Taxonomy of Angiosperms By-A.V.S.S. Sambamurty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Plant Systematics By- Gurcharan Singh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Advanced plant taxonomy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6"/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/>
          <p:nvPr>
            <p:ph type="title"/>
          </p:nvPr>
        </p:nvSpPr>
        <p:spPr>
          <a:xfrm>
            <a:off x="4269969" y="609600"/>
            <a:ext cx="2726100" cy="6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rPr b="0" i="0" lang="en-US" sz="44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Content</a:t>
            </a:r>
            <a:endParaRPr/>
          </a:p>
        </p:txBody>
      </p:sp>
      <p:sp>
        <p:nvSpPr>
          <p:cNvPr id="50" name="Google Shape;50;p2"/>
          <p:cNvSpPr txBox="1"/>
          <p:nvPr/>
        </p:nvSpPr>
        <p:spPr>
          <a:xfrm>
            <a:off x="917575" y="1730375"/>
            <a:ext cx="4141787" cy="4365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8725">
            <a:spAutoFit/>
          </a:bodyPr>
          <a:lstStyle/>
          <a:p>
            <a:pPr indent="-228600" lvl="0" marL="241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413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Principles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413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Who introduced this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413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Important Rules of Nomenclature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413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Subsequent Meeting of IBC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413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Ranks of taxonomic catgories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413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Codes of Nomenclature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413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Typification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413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Publication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413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Author Citation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413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Choice of names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413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Rejection of names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"/>
          <p:cNvSpPr txBox="1"/>
          <p:nvPr>
            <p:ph type="title"/>
          </p:nvPr>
        </p:nvSpPr>
        <p:spPr>
          <a:xfrm>
            <a:off x="4089850" y="609600"/>
            <a:ext cx="3393600" cy="6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rPr b="0" i="0" lang="en-US" sz="44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Introduction</a:t>
            </a:r>
            <a:endParaRPr/>
          </a:p>
        </p:txBody>
      </p:sp>
      <p:sp>
        <p:nvSpPr>
          <p:cNvPr id="56" name="Google Shape;56;p3"/>
          <p:cNvSpPr txBox="1"/>
          <p:nvPr/>
        </p:nvSpPr>
        <p:spPr>
          <a:xfrm>
            <a:off x="917575" y="1793875"/>
            <a:ext cx="10212387" cy="16049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4600">
            <a:spAutoFit/>
          </a:bodyPr>
          <a:lstStyle/>
          <a:p>
            <a:pPr indent="0" lvl="0" marL="127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‘The nomenclature involves the principle govern by rules formulated &amp;  adopted by International botanical congress , the rules developed by  IBC are listed formally in a code called	International code of botanical  nomenclature’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"/>
          <p:cNvSpPr txBox="1"/>
          <p:nvPr>
            <p:ph type="title"/>
          </p:nvPr>
        </p:nvSpPr>
        <p:spPr>
          <a:xfrm>
            <a:off x="4505500" y="609600"/>
            <a:ext cx="2663700" cy="6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rPr b="0" i="0" lang="en-US" sz="44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Principles</a:t>
            </a:r>
            <a:endParaRPr/>
          </a:p>
        </p:txBody>
      </p:sp>
      <p:sp>
        <p:nvSpPr>
          <p:cNvPr id="62" name="Google Shape;62;p4"/>
          <p:cNvSpPr txBox="1"/>
          <p:nvPr/>
        </p:nvSpPr>
        <p:spPr>
          <a:xfrm>
            <a:off x="876025" y="1385150"/>
            <a:ext cx="10258500" cy="54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3975">
            <a:spAutoFit/>
          </a:bodyPr>
          <a:lstStyle/>
          <a:p>
            <a:pPr indent="-228600" lvl="0" marL="241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Botanical nomenclature is independent of zoology nomenclature</a:t>
            </a:r>
            <a:endParaRPr/>
          </a:p>
          <a:p>
            <a:pPr indent="-228600" lvl="0" marL="241300" marR="0" rtl="0" algn="l">
              <a:lnSpc>
                <a:spcPct val="92857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application of name of taxonomy groups is determined by means  of the nomenclature types</a:t>
            </a:r>
            <a:endParaRPr/>
          </a:p>
          <a:p>
            <a:pPr indent="-228600" lvl="0" marL="241300" marR="0" rtl="0" algn="l">
              <a:lnSpc>
                <a:spcPct val="92857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nomenclature taxonomic groups is based upon the priority of the  publication</a:t>
            </a:r>
            <a:endParaRPr/>
          </a:p>
          <a:p>
            <a:pPr indent="-228600" lvl="0" marL="241300" marR="0" rtl="0" algn="l">
              <a:lnSpc>
                <a:spcPct val="92857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taxonomic group with a particular position &amp; rank can only hare  one correct scientific name</a:t>
            </a:r>
            <a:endParaRPr/>
          </a:p>
          <a:p>
            <a:pPr indent="-228600" lvl="0" marL="2413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scientific name of taxonomic group treated or written in latin  language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rules of nomenclature are retroactive unless expressly limited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"/>
          <p:cNvSpPr txBox="1"/>
          <p:nvPr>
            <p:ph type="title"/>
          </p:nvPr>
        </p:nvSpPr>
        <p:spPr>
          <a:xfrm>
            <a:off x="3830637" y="307975"/>
            <a:ext cx="4533900" cy="69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rPr b="0" i="0" lang="en-US" sz="44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Who introduced this</a:t>
            </a:r>
            <a:endParaRPr/>
          </a:p>
        </p:txBody>
      </p:sp>
      <p:sp>
        <p:nvSpPr>
          <p:cNvPr id="68" name="Google Shape;68;p5"/>
          <p:cNvSpPr txBox="1"/>
          <p:nvPr/>
        </p:nvSpPr>
        <p:spPr>
          <a:xfrm>
            <a:off x="917575" y="1793875"/>
            <a:ext cx="10258425" cy="3395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0950">
            <a:spAutoFit/>
          </a:bodyPr>
          <a:lstStyle/>
          <a:p>
            <a:pPr indent="-228600" lvl="0" marL="241300" marR="0" rtl="0" algn="l">
              <a:lnSpc>
                <a:spcPct val="1071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formal introduction of this system of naming species is credited  to Swedish natural Carl Linnaeus	, effectively beginning with his work  species plantarum in 1753</a:t>
            </a:r>
            <a:endParaRPr/>
          </a:p>
          <a:p>
            <a:pPr indent="-228600" lvl="0" marL="241300" marR="0" rtl="0" algn="l">
              <a:lnSpc>
                <a:spcPct val="107142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Linnaeus :- Swedish botanist , physician &amp; zoologist who laid the  foundation for the modern biological naming scheme of bionomical  nomenclature</a:t>
            </a:r>
            <a:endParaRPr/>
          </a:p>
          <a:p>
            <a:pPr indent="-228600" lvl="0" marL="241300" marR="0" rtl="0" algn="l">
              <a:lnSpc>
                <a:spcPct val="107142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 is known as the father of modern taxonomy &amp; is also considered  one of the father of modern ecology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6"/>
          <p:cNvSpPr txBox="1"/>
          <p:nvPr>
            <p:ph type="title"/>
          </p:nvPr>
        </p:nvSpPr>
        <p:spPr>
          <a:xfrm>
            <a:off x="2397125" y="609600"/>
            <a:ext cx="7404100" cy="69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rPr b="0" i="0" lang="en-US" sz="44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Important Rules of Nomenclature</a:t>
            </a:r>
            <a:endParaRPr/>
          </a:p>
        </p:txBody>
      </p:sp>
      <p:sp>
        <p:nvSpPr>
          <p:cNvPr id="74" name="Google Shape;74;p6"/>
          <p:cNvSpPr txBox="1"/>
          <p:nvPr/>
        </p:nvSpPr>
        <p:spPr>
          <a:xfrm>
            <a:off x="917575" y="1708150"/>
            <a:ext cx="4748212" cy="41163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7775">
            <a:spAutoFit/>
          </a:bodyPr>
          <a:lstStyle/>
          <a:p>
            <a:pPr indent="-228600" lvl="0" marL="241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Ranks &amp; ending of taxa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Principle of priority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method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Synonyms &amp; related definitions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Citation of author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Name of cultivated plants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Latin diagnosis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Effective &amp; valid publication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"/>
          <p:cNvSpPr txBox="1"/>
          <p:nvPr>
            <p:ph type="title"/>
          </p:nvPr>
        </p:nvSpPr>
        <p:spPr>
          <a:xfrm>
            <a:off x="3087687" y="609600"/>
            <a:ext cx="6021387" cy="69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rPr b="0" i="0" lang="en-US" sz="44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Subsequent Meeting of IBC</a:t>
            </a:r>
            <a:endParaRPr/>
          </a:p>
        </p:txBody>
      </p:sp>
      <p:sp>
        <p:nvSpPr>
          <p:cNvPr id="80" name="Google Shape;80;p7"/>
          <p:cNvSpPr txBox="1"/>
          <p:nvPr/>
        </p:nvSpPr>
        <p:spPr>
          <a:xfrm>
            <a:off x="917575" y="1717675"/>
            <a:ext cx="5616575" cy="42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3975">
            <a:spAutoFit/>
          </a:bodyPr>
          <a:lstStyle/>
          <a:p>
            <a:pPr indent="-228600" lvl="0" marL="241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1892 –Rochester code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1905 –Vienna code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1907 –American code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1910 –Lawrence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1930 –Cambridge congress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1983 –latest I.C.B.N. Sydney Australia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lphaL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Principle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lphaL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75 Rules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lphaL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57 Recommendations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8"/>
          <p:cNvSpPr txBox="1"/>
          <p:nvPr/>
        </p:nvSpPr>
        <p:spPr>
          <a:xfrm>
            <a:off x="981075" y="0"/>
            <a:ext cx="10412412" cy="68326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9"/>
          <p:cNvSpPr txBox="1"/>
          <p:nvPr>
            <p:ph type="title"/>
          </p:nvPr>
        </p:nvSpPr>
        <p:spPr>
          <a:xfrm>
            <a:off x="3484562" y="609600"/>
            <a:ext cx="5229225" cy="696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rPr b="0" i="0" lang="en-US" sz="44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Codes of Nomenclature</a:t>
            </a:r>
            <a:endParaRPr/>
          </a:p>
        </p:txBody>
      </p:sp>
      <p:sp>
        <p:nvSpPr>
          <p:cNvPr id="91" name="Google Shape;91;p9"/>
          <p:cNvSpPr txBox="1"/>
          <p:nvPr/>
        </p:nvSpPr>
        <p:spPr>
          <a:xfrm>
            <a:off x="917575" y="1793875"/>
            <a:ext cx="10036175" cy="3265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0950">
            <a:spAutoFit/>
          </a:bodyPr>
          <a:lstStyle/>
          <a:p>
            <a:pPr indent="-228600" lvl="0" marL="241300" marR="0" rtl="0" algn="l">
              <a:lnSpc>
                <a:spcPct val="1071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International Code of Botanical Nomenclature (ICBN) for plants  ( including Fungi &amp; Cyanobacteria )</a:t>
            </a:r>
            <a:endParaRPr/>
          </a:p>
          <a:p>
            <a:pPr indent="-228600" lvl="0" marL="241300" marR="0" rtl="0" algn="l">
              <a:lnSpc>
                <a:spcPct val="107142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International Code for Nomenclature of Cultivated Plants ( ICNCP )  only for cultivated plants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International Code of Zoological Nomenclature ( ICZN ) for Animals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International Code of Nomenclature of Bacteria ( ICNB )</a:t>
            </a:r>
            <a:endParaRPr/>
          </a:p>
          <a:p>
            <a:pPr indent="-228600" lvl="0" marL="2413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International Committee on Taxonomy of Viruses ( ICTV ) for Viruses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2020-08-13T11:01:46Z</dcterms:created>
  <dc:creator>Swapna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Created">
    <vt:filetime>2017-03-17T00:00:00Z</vt:filetime>
  </property>
  <property fmtid="{D5CDD505-2E9C-101B-9397-08002B2CF9AE}" pid="4" name="Creator">
    <vt:lpstr>Microsoft® PowerPoint® 2013</vt:lpstr>
  </property>
  <property fmtid="{D5CDD505-2E9C-101B-9397-08002B2CF9AE}" pid="5" name="LastSaved">
    <vt:filetime>2020-08-13T00:00:00Z</vt:filetime>
  </property>
</Properties>
</file>